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9" r:id="rId1"/>
  </p:sldMasterIdLst>
  <p:notesMasterIdLst>
    <p:notesMasterId r:id="rId41"/>
  </p:notesMasterIdLst>
  <p:sldIdLst>
    <p:sldId id="347" r:id="rId2"/>
    <p:sldId id="387" r:id="rId3"/>
    <p:sldId id="388" r:id="rId4"/>
    <p:sldId id="389" r:id="rId5"/>
    <p:sldId id="390" r:id="rId6"/>
    <p:sldId id="351" r:id="rId7"/>
    <p:sldId id="386" r:id="rId8"/>
    <p:sldId id="353" r:id="rId9"/>
    <p:sldId id="354" r:id="rId10"/>
    <p:sldId id="355" r:id="rId11"/>
    <p:sldId id="356" r:id="rId12"/>
    <p:sldId id="357" r:id="rId13"/>
    <p:sldId id="358" r:id="rId14"/>
    <p:sldId id="359" r:id="rId15"/>
    <p:sldId id="360" r:id="rId16"/>
    <p:sldId id="352" r:id="rId17"/>
    <p:sldId id="384" r:id="rId18"/>
    <p:sldId id="385" r:id="rId19"/>
    <p:sldId id="383" r:id="rId20"/>
    <p:sldId id="363" r:id="rId21"/>
    <p:sldId id="364" r:id="rId22"/>
    <p:sldId id="365" r:id="rId23"/>
    <p:sldId id="366" r:id="rId24"/>
    <p:sldId id="367" r:id="rId25"/>
    <p:sldId id="368" r:id="rId26"/>
    <p:sldId id="369" r:id="rId27"/>
    <p:sldId id="370" r:id="rId28"/>
    <p:sldId id="371" r:id="rId29"/>
    <p:sldId id="372" r:id="rId30"/>
    <p:sldId id="373" r:id="rId31"/>
    <p:sldId id="374" r:id="rId32"/>
    <p:sldId id="375" r:id="rId33"/>
    <p:sldId id="376" r:id="rId34"/>
    <p:sldId id="377" r:id="rId35"/>
    <p:sldId id="378" r:id="rId36"/>
    <p:sldId id="379" r:id="rId37"/>
    <p:sldId id="380" r:id="rId38"/>
    <p:sldId id="381" r:id="rId39"/>
    <p:sldId id="382" r:id="rId40"/>
  </p:sldIdLst>
  <p:sldSz cx="12192000" cy="6858000"/>
  <p:notesSz cx="6858000" cy="9144000"/>
  <p:defaultTextStyle>
    <a:defPPr>
      <a:defRPr lang="it-IT"/>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4133" userDrawn="1">
          <p15:clr>
            <a:srgbClr val="A4A3A4"/>
          </p15:clr>
        </p15:guide>
        <p15:guide id="2" pos="461" userDrawn="1">
          <p15:clr>
            <a:srgbClr val="A4A3A4"/>
          </p15:clr>
        </p15:guide>
        <p15:guide id="3" pos="712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edi, Stefano" initials="M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3353"/>
    <a:srgbClr val="A01625"/>
    <a:srgbClr val="CE0E2D"/>
    <a:srgbClr val="FECED5"/>
    <a:srgbClr val="FFF3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66" autoAdjust="0"/>
    <p:restoredTop sz="94486" autoAdjust="0"/>
  </p:normalViewPr>
  <p:slideViewPr>
    <p:cSldViewPr snapToGrid="0" showGuides="1">
      <p:cViewPr varScale="1">
        <p:scale>
          <a:sx n="87" d="100"/>
          <a:sy n="87" d="100"/>
        </p:scale>
        <p:origin x="816" y="78"/>
      </p:cViewPr>
      <p:guideLst>
        <p:guide orient="horz" pos="4133"/>
        <p:guide pos="461"/>
        <p:guide pos="7129"/>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1A9DC0-42C4-4B86-8A93-B117A092ED37}" type="datetimeFigureOut">
              <a:rPr lang="it-IT" smtClean="0"/>
              <a:t>19/09/2023</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62ECBB-2930-43D5-B459-F809BA65F392}" type="slidenum">
              <a:rPr lang="it-IT" smtClean="0"/>
              <a:t>‹N›</a:t>
            </a:fld>
            <a:endParaRPr lang="it-IT"/>
          </a:p>
        </p:txBody>
      </p:sp>
    </p:spTree>
    <p:extLst>
      <p:ext uri="{BB962C8B-B14F-4D97-AF65-F5344CB8AC3E}">
        <p14:creationId xmlns:p14="http://schemas.microsoft.com/office/powerpoint/2010/main" val="3126952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OLO_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Segnaposto immagine 3">
            <a:extLst>
              <a:ext uri="{FF2B5EF4-FFF2-40B4-BE49-F238E27FC236}">
                <a16:creationId xmlns:a16="http://schemas.microsoft.com/office/drawing/2014/main" id="{A367F15A-D10B-41B8-AB31-D8DF68EB42FB}"/>
              </a:ext>
            </a:extLst>
          </p:cNvPr>
          <p:cNvSpPr>
            <a:spLocks noGrp="1"/>
          </p:cNvSpPr>
          <p:nvPr>
            <p:ph type="pic" sz="quarter" idx="14"/>
          </p:nvPr>
        </p:nvSpPr>
        <p:spPr>
          <a:xfrm>
            <a:off x="0" y="1727199"/>
            <a:ext cx="12192000" cy="1980000"/>
          </a:xfrm>
        </p:spPr>
        <p:txBody>
          <a:bodyPr anchor="ctr" anchorCtr="1"/>
          <a:lstStyle>
            <a:lvl1pPr marL="0" indent="0">
              <a:buFontTx/>
              <a:buNone/>
              <a:defRPr sz="1600">
                <a:latin typeface="Arial" panose="020B0604020202020204" pitchFamily="34" charset="0"/>
                <a:cs typeface="Arial" panose="020B0604020202020204" pitchFamily="34" charset="0"/>
              </a:defRPr>
            </a:lvl1pPr>
          </a:lstStyle>
          <a:p>
            <a:r>
              <a:rPr lang="it-IT"/>
              <a:t>Fare clic sull'icona per inserire un'immagine</a:t>
            </a:r>
            <a:endParaRPr lang="it-IT" dirty="0"/>
          </a:p>
        </p:txBody>
      </p:sp>
      <p:sp>
        <p:nvSpPr>
          <p:cNvPr id="15" name="Segnaposto testo 4">
            <a:extLst>
              <a:ext uri="{FF2B5EF4-FFF2-40B4-BE49-F238E27FC236}">
                <a16:creationId xmlns:a16="http://schemas.microsoft.com/office/drawing/2014/main" id="{4F586515-88ED-46D4-9BC0-AFD737E0F3C4}"/>
              </a:ext>
            </a:extLst>
          </p:cNvPr>
          <p:cNvSpPr>
            <a:spLocks noGrp="1"/>
          </p:cNvSpPr>
          <p:nvPr>
            <p:ph type="body" sz="quarter" idx="10"/>
          </p:nvPr>
        </p:nvSpPr>
        <p:spPr>
          <a:xfrm>
            <a:off x="5" y="4468960"/>
            <a:ext cx="8769927" cy="671208"/>
          </a:xfrm>
          <a:noFill/>
          <a:ln>
            <a:noFill/>
          </a:ln>
        </p:spPr>
        <p:txBody>
          <a:bodyPr anchor="b" anchorCtr="0"/>
          <a:lstStyle>
            <a:lvl1pPr marL="722313" indent="0">
              <a:buNone/>
              <a:defRPr sz="36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16" name="Segnaposto testo 4">
            <a:extLst>
              <a:ext uri="{FF2B5EF4-FFF2-40B4-BE49-F238E27FC236}">
                <a16:creationId xmlns:a16="http://schemas.microsoft.com/office/drawing/2014/main" id="{FC3821EF-61E1-4916-A7B9-DDAE3D8CF9A2}"/>
              </a:ext>
            </a:extLst>
          </p:cNvPr>
          <p:cNvSpPr>
            <a:spLocks noGrp="1"/>
          </p:cNvSpPr>
          <p:nvPr>
            <p:ph type="body" sz="quarter" idx="12"/>
          </p:nvPr>
        </p:nvSpPr>
        <p:spPr>
          <a:xfrm>
            <a:off x="5" y="5140176"/>
            <a:ext cx="8769927" cy="743175"/>
          </a:xfrm>
          <a:noFill/>
          <a:ln>
            <a:noFill/>
          </a:ln>
        </p:spPr>
        <p:txBody>
          <a:bodyPr anchor="t" anchorCtr="0"/>
          <a:lstStyle>
            <a:lvl1pPr marL="722313" indent="0">
              <a:buNone/>
              <a:defRPr sz="28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17" name="Segnaposto testo 4">
            <a:extLst>
              <a:ext uri="{FF2B5EF4-FFF2-40B4-BE49-F238E27FC236}">
                <a16:creationId xmlns:a16="http://schemas.microsoft.com/office/drawing/2014/main" id="{0FDE8EB7-C599-47B4-A7A0-68997C834DCE}"/>
              </a:ext>
            </a:extLst>
          </p:cNvPr>
          <p:cNvSpPr>
            <a:spLocks noGrp="1"/>
          </p:cNvSpPr>
          <p:nvPr>
            <p:ph type="body" sz="quarter" idx="13"/>
          </p:nvPr>
        </p:nvSpPr>
        <p:spPr>
          <a:xfrm>
            <a:off x="5" y="5883350"/>
            <a:ext cx="8769927" cy="317335"/>
          </a:xfrm>
          <a:noFill/>
          <a:ln>
            <a:noFill/>
          </a:ln>
        </p:spPr>
        <p:txBody>
          <a:bodyPr anchor="b" anchorCtr="0"/>
          <a:lstStyle>
            <a:lvl1pPr marL="722313" indent="0">
              <a:buNone/>
              <a:defRPr sz="16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18" name="Segnaposto testo 4">
            <a:extLst>
              <a:ext uri="{FF2B5EF4-FFF2-40B4-BE49-F238E27FC236}">
                <a16:creationId xmlns:a16="http://schemas.microsoft.com/office/drawing/2014/main" id="{00D955BD-FA77-451F-BE06-81732AF1619B}"/>
              </a:ext>
            </a:extLst>
          </p:cNvPr>
          <p:cNvSpPr>
            <a:spLocks noGrp="1"/>
          </p:cNvSpPr>
          <p:nvPr>
            <p:ph type="body" sz="quarter" idx="15"/>
          </p:nvPr>
        </p:nvSpPr>
        <p:spPr>
          <a:xfrm>
            <a:off x="5" y="6200686"/>
            <a:ext cx="8769927" cy="351277"/>
          </a:xfrm>
          <a:noFill/>
          <a:ln>
            <a:noFill/>
          </a:ln>
        </p:spPr>
        <p:txBody>
          <a:bodyPr anchor="b" anchorCtr="0"/>
          <a:lstStyle>
            <a:lvl1pPr marL="722313" indent="0" algn="l">
              <a:buNone/>
              <a:defRPr sz="16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Tree>
    <p:extLst>
      <p:ext uri="{BB962C8B-B14F-4D97-AF65-F5344CB8AC3E}">
        <p14:creationId xmlns:p14="http://schemas.microsoft.com/office/powerpoint/2010/main" val="2619012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OLO_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2" name="Segnaposto immagine 31">
            <a:extLst>
              <a:ext uri="{FF2B5EF4-FFF2-40B4-BE49-F238E27FC236}">
                <a16:creationId xmlns:a16="http://schemas.microsoft.com/office/drawing/2014/main" id="{888B7E7B-1B08-4648-98F5-4372C01029FA}"/>
              </a:ext>
            </a:extLst>
          </p:cNvPr>
          <p:cNvSpPr>
            <a:spLocks noGrp="1"/>
          </p:cNvSpPr>
          <p:nvPr>
            <p:ph type="pic" sz="quarter" idx="11"/>
          </p:nvPr>
        </p:nvSpPr>
        <p:spPr>
          <a:xfrm>
            <a:off x="0" y="1727200"/>
            <a:ext cx="12192000" cy="5130800"/>
          </a:xfrm>
        </p:spPr>
        <p:txBody>
          <a:bodyPr anchor="t" anchorCtr="1"/>
          <a:lstStyle>
            <a:lvl1pPr marL="0" indent="0">
              <a:buNone/>
              <a:defRPr sz="1600">
                <a:latin typeface="Arial" panose="020B0604020202020204" pitchFamily="34" charset="0"/>
                <a:cs typeface="Arial" panose="020B0604020202020204" pitchFamily="34" charset="0"/>
              </a:defRPr>
            </a:lvl1pPr>
          </a:lstStyle>
          <a:p>
            <a:r>
              <a:rPr lang="it-IT"/>
              <a:t>Fare clic sull'icona per inserire un'immagine</a:t>
            </a:r>
            <a:endParaRPr lang="it-IT" dirty="0"/>
          </a:p>
        </p:txBody>
      </p:sp>
      <p:sp>
        <p:nvSpPr>
          <p:cNvPr id="33" name="Segnaposto testo 4">
            <a:extLst>
              <a:ext uri="{FF2B5EF4-FFF2-40B4-BE49-F238E27FC236}">
                <a16:creationId xmlns:a16="http://schemas.microsoft.com/office/drawing/2014/main" id="{89AD63E1-E5C3-4749-85B9-551631C6B624}"/>
              </a:ext>
            </a:extLst>
          </p:cNvPr>
          <p:cNvSpPr>
            <a:spLocks noGrp="1"/>
          </p:cNvSpPr>
          <p:nvPr>
            <p:ph type="body" sz="quarter" idx="10"/>
          </p:nvPr>
        </p:nvSpPr>
        <p:spPr>
          <a:xfrm>
            <a:off x="5" y="4468960"/>
            <a:ext cx="8769927" cy="671208"/>
          </a:xfrm>
          <a:solidFill>
            <a:srgbClr val="CE0E2D">
              <a:alpha val="70000"/>
            </a:srgbClr>
          </a:solidFill>
          <a:ln>
            <a:noFill/>
          </a:ln>
        </p:spPr>
        <p:txBody>
          <a:bodyPr anchor="b" anchorCtr="0"/>
          <a:lstStyle>
            <a:lvl1pPr marL="722313" indent="0">
              <a:buNone/>
              <a:defRPr sz="36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34" name="Segnaposto testo 4">
            <a:extLst>
              <a:ext uri="{FF2B5EF4-FFF2-40B4-BE49-F238E27FC236}">
                <a16:creationId xmlns:a16="http://schemas.microsoft.com/office/drawing/2014/main" id="{8643E9ED-337B-4FCC-8B7E-6AD3D8CDCB45}"/>
              </a:ext>
            </a:extLst>
          </p:cNvPr>
          <p:cNvSpPr>
            <a:spLocks noGrp="1"/>
          </p:cNvSpPr>
          <p:nvPr>
            <p:ph type="body" sz="quarter" idx="12"/>
          </p:nvPr>
        </p:nvSpPr>
        <p:spPr>
          <a:xfrm>
            <a:off x="5" y="5140176"/>
            <a:ext cx="8769927" cy="743175"/>
          </a:xfrm>
          <a:solidFill>
            <a:srgbClr val="CE0E2D">
              <a:alpha val="70000"/>
            </a:srgbClr>
          </a:solidFill>
          <a:ln>
            <a:noFill/>
          </a:ln>
        </p:spPr>
        <p:txBody>
          <a:bodyPr anchor="t" anchorCtr="0"/>
          <a:lstStyle>
            <a:lvl1pPr marL="722313" indent="0">
              <a:buNone/>
              <a:defRPr sz="28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35" name="Segnaposto testo 4">
            <a:extLst>
              <a:ext uri="{FF2B5EF4-FFF2-40B4-BE49-F238E27FC236}">
                <a16:creationId xmlns:a16="http://schemas.microsoft.com/office/drawing/2014/main" id="{DD58755C-0059-4B7B-AC71-E26130A410E0}"/>
              </a:ext>
            </a:extLst>
          </p:cNvPr>
          <p:cNvSpPr>
            <a:spLocks noGrp="1"/>
          </p:cNvSpPr>
          <p:nvPr>
            <p:ph type="body" sz="quarter" idx="13"/>
          </p:nvPr>
        </p:nvSpPr>
        <p:spPr>
          <a:xfrm>
            <a:off x="5" y="5883350"/>
            <a:ext cx="8769927" cy="317335"/>
          </a:xfrm>
          <a:solidFill>
            <a:srgbClr val="CE0E2D">
              <a:alpha val="70000"/>
            </a:srgbClr>
          </a:solidFill>
          <a:ln>
            <a:noFill/>
          </a:ln>
        </p:spPr>
        <p:txBody>
          <a:bodyPr anchor="b" anchorCtr="0"/>
          <a:lstStyle>
            <a:lvl1pPr marL="722313" indent="0">
              <a:buNone/>
              <a:defRPr sz="16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36" name="Segnaposto testo 4">
            <a:extLst>
              <a:ext uri="{FF2B5EF4-FFF2-40B4-BE49-F238E27FC236}">
                <a16:creationId xmlns:a16="http://schemas.microsoft.com/office/drawing/2014/main" id="{C52EAE49-330F-415C-A953-5F57BEC356B5}"/>
              </a:ext>
            </a:extLst>
          </p:cNvPr>
          <p:cNvSpPr>
            <a:spLocks noGrp="1"/>
          </p:cNvSpPr>
          <p:nvPr>
            <p:ph type="body" sz="quarter" idx="14"/>
          </p:nvPr>
        </p:nvSpPr>
        <p:spPr>
          <a:xfrm>
            <a:off x="5" y="6200686"/>
            <a:ext cx="8769927" cy="351277"/>
          </a:xfrm>
          <a:solidFill>
            <a:srgbClr val="CE0E2D">
              <a:alpha val="70000"/>
            </a:srgbClr>
          </a:solidFill>
          <a:ln>
            <a:noFill/>
          </a:ln>
        </p:spPr>
        <p:txBody>
          <a:bodyPr anchor="b" anchorCtr="0"/>
          <a:lstStyle>
            <a:lvl1pPr marL="722313" indent="0" algn="l">
              <a:buNone/>
              <a:defRPr sz="1600" b="0">
                <a:solidFill>
                  <a:schemeClr val="bg1"/>
                </a:solidFill>
                <a:latin typeface="Arial" panose="020B0604020202020204" pitchFamily="34" charset="0"/>
                <a:cs typeface="Arial" panose="020B0604020202020204" pitchFamily="34" charset="0"/>
              </a:defRPr>
            </a:lvl1pPr>
          </a:lstStyle>
          <a:p>
            <a:pPr lvl="0"/>
            <a:r>
              <a:rPr lang="it-IT"/>
              <a:t>Modifica gli stili del testo dello schema</a:t>
            </a:r>
          </a:p>
        </p:txBody>
      </p:sp>
    </p:spTree>
    <p:extLst>
      <p:ext uri="{BB962C8B-B14F-4D97-AF65-F5344CB8AC3E}">
        <p14:creationId xmlns:p14="http://schemas.microsoft.com/office/powerpoint/2010/main" val="3502473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erna_1_fotografia">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Segnaposto testo 5">
            <a:extLst>
              <a:ext uri="{FF2B5EF4-FFF2-40B4-BE49-F238E27FC236}">
                <a16:creationId xmlns:a16="http://schemas.microsoft.com/office/drawing/2014/main" id="{E76C24CD-A996-4E49-95DC-85887AFC856B}"/>
              </a:ext>
            </a:extLst>
          </p:cNvPr>
          <p:cNvSpPr>
            <a:spLocks noGrp="1"/>
          </p:cNvSpPr>
          <p:nvPr>
            <p:ph type="body" sz="quarter" idx="10"/>
          </p:nvPr>
        </p:nvSpPr>
        <p:spPr>
          <a:xfrm>
            <a:off x="741129" y="1276358"/>
            <a:ext cx="10583863" cy="428625"/>
          </a:xfrm>
        </p:spPr>
        <p:txBody>
          <a:bodyPr/>
          <a:lstStyle>
            <a:lvl1pPr marL="0" indent="0">
              <a:buNone/>
              <a:defRPr>
                <a:solidFill>
                  <a:schemeClr val="bg1"/>
                </a:solidFill>
                <a:latin typeface="Arial" panose="020B0604020202020204" pitchFamily="34" charset="0"/>
                <a:cs typeface="Arial" panose="020B0604020202020204" pitchFamily="34" charset="0"/>
              </a:defRPr>
            </a:lvl1pPr>
            <a:lvl2pPr marL="0" indent="0">
              <a:buNone/>
              <a:defRPr sz="2800">
                <a:latin typeface="Arial" panose="020B0604020202020204" pitchFamily="34" charset="0"/>
                <a:cs typeface="Arial" panose="020B0604020202020204" pitchFamily="34" charset="0"/>
              </a:defRPr>
            </a:lvl2pPr>
          </a:lstStyle>
          <a:p>
            <a:pPr lvl="0"/>
            <a:r>
              <a:rPr lang="it-IT"/>
              <a:t>Modifica gli stili del testo dello schema</a:t>
            </a:r>
          </a:p>
        </p:txBody>
      </p:sp>
      <p:sp>
        <p:nvSpPr>
          <p:cNvPr id="8" name="Segnaposto testo 7">
            <a:extLst>
              <a:ext uri="{FF2B5EF4-FFF2-40B4-BE49-F238E27FC236}">
                <a16:creationId xmlns:a16="http://schemas.microsoft.com/office/drawing/2014/main" id="{C3D653B7-53E5-40D2-843D-64DCF3E99F9C}"/>
              </a:ext>
            </a:extLst>
          </p:cNvPr>
          <p:cNvSpPr>
            <a:spLocks noGrp="1"/>
          </p:cNvSpPr>
          <p:nvPr>
            <p:ph type="body" sz="quarter" idx="11"/>
          </p:nvPr>
        </p:nvSpPr>
        <p:spPr>
          <a:xfrm>
            <a:off x="741125" y="2052646"/>
            <a:ext cx="6746875" cy="428625"/>
          </a:xfrm>
        </p:spPr>
        <p:txBody>
          <a:bodyPr/>
          <a:lstStyle>
            <a:lvl1pPr marL="0" indent="0">
              <a:buNone/>
              <a:defRPr sz="22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10" name="Segnaposto testo 9">
            <a:extLst>
              <a:ext uri="{FF2B5EF4-FFF2-40B4-BE49-F238E27FC236}">
                <a16:creationId xmlns:a16="http://schemas.microsoft.com/office/drawing/2014/main" id="{CA7386DB-F485-4A44-A65A-6EDCE82765C1}"/>
              </a:ext>
            </a:extLst>
          </p:cNvPr>
          <p:cNvSpPr>
            <a:spLocks noGrp="1"/>
          </p:cNvSpPr>
          <p:nvPr>
            <p:ph type="body" sz="quarter" idx="12"/>
          </p:nvPr>
        </p:nvSpPr>
        <p:spPr>
          <a:xfrm>
            <a:off x="741125" y="2663833"/>
            <a:ext cx="6746875" cy="3889375"/>
          </a:xfrm>
        </p:spPr>
        <p:txBody>
          <a:bodyPr/>
          <a:lstStyle>
            <a:lvl1pPr marL="0" indent="0">
              <a:buNone/>
              <a:defRPr sz="18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3" name="Segnaposto immagine 2">
            <a:extLst>
              <a:ext uri="{FF2B5EF4-FFF2-40B4-BE49-F238E27FC236}">
                <a16:creationId xmlns:a16="http://schemas.microsoft.com/office/drawing/2014/main" id="{FB82E578-81FE-486F-A334-006EE4F34D88}"/>
              </a:ext>
            </a:extLst>
          </p:cNvPr>
          <p:cNvSpPr>
            <a:spLocks noGrp="1"/>
          </p:cNvSpPr>
          <p:nvPr>
            <p:ph type="pic" sz="quarter" idx="13"/>
          </p:nvPr>
        </p:nvSpPr>
        <p:spPr>
          <a:xfrm>
            <a:off x="7724537" y="2052647"/>
            <a:ext cx="3600451" cy="4500561"/>
          </a:xfrm>
        </p:spPr>
        <p:txBody>
          <a:bodyPr anchor="ctr" anchorCtr="1"/>
          <a:lstStyle>
            <a:lvl1pPr marL="0" indent="0" algn="ctr">
              <a:buNone/>
              <a:defRPr sz="1600">
                <a:latin typeface="Arial" panose="020B0604020202020204" pitchFamily="34" charset="0"/>
                <a:cs typeface="Arial" panose="020B0604020202020204" pitchFamily="34" charset="0"/>
              </a:defRPr>
            </a:lvl1pPr>
          </a:lstStyle>
          <a:p>
            <a:r>
              <a:rPr lang="it-IT"/>
              <a:t>Fare clic sull'icona per inserire un'immagine</a:t>
            </a:r>
            <a:endParaRPr lang="it-IT" dirty="0"/>
          </a:p>
        </p:txBody>
      </p:sp>
    </p:spTree>
    <p:extLst>
      <p:ext uri="{BB962C8B-B14F-4D97-AF65-F5344CB8AC3E}">
        <p14:creationId xmlns:p14="http://schemas.microsoft.com/office/powerpoint/2010/main" val="1965549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nterna_2_fotograf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Segnaposto testo 7">
            <a:extLst>
              <a:ext uri="{FF2B5EF4-FFF2-40B4-BE49-F238E27FC236}">
                <a16:creationId xmlns:a16="http://schemas.microsoft.com/office/drawing/2014/main" id="{E22B3179-D3E5-4FA8-AAB3-4FD95E172803}"/>
              </a:ext>
            </a:extLst>
          </p:cNvPr>
          <p:cNvSpPr>
            <a:spLocks noGrp="1"/>
          </p:cNvSpPr>
          <p:nvPr>
            <p:ph type="body" sz="quarter" idx="11"/>
          </p:nvPr>
        </p:nvSpPr>
        <p:spPr>
          <a:xfrm>
            <a:off x="741125" y="2052646"/>
            <a:ext cx="6746875" cy="428625"/>
          </a:xfrm>
        </p:spPr>
        <p:txBody>
          <a:bodyPr/>
          <a:lstStyle>
            <a:lvl1pPr marL="0" indent="0">
              <a:buNone/>
              <a:defRPr sz="22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8" name="Segnaposto testo 9">
            <a:extLst>
              <a:ext uri="{FF2B5EF4-FFF2-40B4-BE49-F238E27FC236}">
                <a16:creationId xmlns:a16="http://schemas.microsoft.com/office/drawing/2014/main" id="{7ACA2446-3414-4B38-A976-502CC5FE103E}"/>
              </a:ext>
            </a:extLst>
          </p:cNvPr>
          <p:cNvSpPr>
            <a:spLocks noGrp="1"/>
          </p:cNvSpPr>
          <p:nvPr>
            <p:ph type="body" sz="quarter" idx="12"/>
          </p:nvPr>
        </p:nvSpPr>
        <p:spPr>
          <a:xfrm>
            <a:off x="741125" y="2663833"/>
            <a:ext cx="6746875" cy="3889375"/>
          </a:xfrm>
        </p:spPr>
        <p:txBody>
          <a:bodyPr/>
          <a:lstStyle>
            <a:lvl1pPr marL="0" indent="0">
              <a:buNone/>
              <a:defRPr sz="18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10" name="Segnaposto immagine 9">
            <a:extLst>
              <a:ext uri="{FF2B5EF4-FFF2-40B4-BE49-F238E27FC236}">
                <a16:creationId xmlns:a16="http://schemas.microsoft.com/office/drawing/2014/main" id="{953FB859-57EF-4D71-9ECC-E9B457619116}"/>
              </a:ext>
            </a:extLst>
          </p:cNvPr>
          <p:cNvSpPr>
            <a:spLocks noGrp="1"/>
          </p:cNvSpPr>
          <p:nvPr>
            <p:ph type="pic" sz="quarter" idx="13"/>
          </p:nvPr>
        </p:nvSpPr>
        <p:spPr>
          <a:xfrm>
            <a:off x="7724537" y="2052638"/>
            <a:ext cx="3600451" cy="2159000"/>
          </a:xfrm>
        </p:spPr>
        <p:txBody>
          <a:bodyPr anchor="ctr" anchorCtr="1"/>
          <a:lstStyle>
            <a:lvl1pPr marL="0" indent="0">
              <a:buNone/>
              <a:defRPr sz="1600">
                <a:latin typeface="Arial" panose="020B0604020202020204" pitchFamily="34" charset="0"/>
                <a:cs typeface="Arial" panose="020B0604020202020204" pitchFamily="34" charset="0"/>
              </a:defRPr>
            </a:lvl1pPr>
          </a:lstStyle>
          <a:p>
            <a:r>
              <a:rPr lang="it-IT"/>
              <a:t>Fare clic sull'icona per inserire un'immagine</a:t>
            </a:r>
            <a:endParaRPr lang="it-IT" dirty="0"/>
          </a:p>
        </p:txBody>
      </p:sp>
      <p:sp>
        <p:nvSpPr>
          <p:cNvPr id="11" name="Segnaposto immagine 9">
            <a:extLst>
              <a:ext uri="{FF2B5EF4-FFF2-40B4-BE49-F238E27FC236}">
                <a16:creationId xmlns:a16="http://schemas.microsoft.com/office/drawing/2014/main" id="{3CAB93C5-9538-4B05-899E-8FF73A0DE8D3}"/>
              </a:ext>
            </a:extLst>
          </p:cNvPr>
          <p:cNvSpPr>
            <a:spLocks noGrp="1"/>
          </p:cNvSpPr>
          <p:nvPr>
            <p:ph type="pic" sz="quarter" idx="14"/>
          </p:nvPr>
        </p:nvSpPr>
        <p:spPr>
          <a:xfrm>
            <a:off x="7724537" y="4394200"/>
            <a:ext cx="3600451" cy="2159000"/>
          </a:xfrm>
        </p:spPr>
        <p:txBody>
          <a:bodyPr anchor="ctr" anchorCtr="1"/>
          <a:lstStyle>
            <a:lvl1pPr marL="0" indent="0">
              <a:buNone/>
              <a:defRPr sz="1600">
                <a:latin typeface="Arial" panose="020B0604020202020204" pitchFamily="34" charset="0"/>
                <a:cs typeface="Arial" panose="020B0604020202020204" pitchFamily="34" charset="0"/>
              </a:defRPr>
            </a:lvl1pPr>
          </a:lstStyle>
          <a:p>
            <a:r>
              <a:rPr lang="it-IT"/>
              <a:t>Fare clic sull'icona per inserire un'immagine</a:t>
            </a:r>
            <a:endParaRPr lang="it-IT" dirty="0"/>
          </a:p>
        </p:txBody>
      </p:sp>
      <p:sp>
        <p:nvSpPr>
          <p:cNvPr id="9" name="Segnaposto testo 5">
            <a:extLst>
              <a:ext uri="{FF2B5EF4-FFF2-40B4-BE49-F238E27FC236}">
                <a16:creationId xmlns:a16="http://schemas.microsoft.com/office/drawing/2014/main" id="{7260E311-D420-4598-B8DE-CF6F14768D0D}"/>
              </a:ext>
            </a:extLst>
          </p:cNvPr>
          <p:cNvSpPr>
            <a:spLocks noGrp="1"/>
          </p:cNvSpPr>
          <p:nvPr>
            <p:ph type="body" sz="quarter" idx="10"/>
          </p:nvPr>
        </p:nvSpPr>
        <p:spPr>
          <a:xfrm>
            <a:off x="741129" y="1276358"/>
            <a:ext cx="10583863" cy="428625"/>
          </a:xfrm>
        </p:spPr>
        <p:txBody>
          <a:bodyPr/>
          <a:lstStyle>
            <a:lvl1pPr marL="0" indent="0">
              <a:buNone/>
              <a:defRPr>
                <a:solidFill>
                  <a:schemeClr val="bg1"/>
                </a:solidFill>
                <a:latin typeface="Arial" panose="020B0604020202020204" pitchFamily="34" charset="0"/>
                <a:cs typeface="Arial" panose="020B0604020202020204" pitchFamily="34" charset="0"/>
              </a:defRPr>
            </a:lvl1pPr>
            <a:lvl2pPr marL="0" indent="0">
              <a:buNone/>
              <a:defRPr sz="2800">
                <a:latin typeface="Arial" panose="020B0604020202020204" pitchFamily="34" charset="0"/>
                <a:cs typeface="Arial" panose="020B0604020202020204" pitchFamily="34" charset="0"/>
              </a:defRPr>
            </a:lvl2pPr>
          </a:lstStyle>
          <a:p>
            <a:pPr lvl="0"/>
            <a:r>
              <a:rPr lang="it-IT"/>
              <a:t>Modifica gli stili del testo dello schema</a:t>
            </a:r>
          </a:p>
        </p:txBody>
      </p:sp>
    </p:spTree>
    <p:extLst>
      <p:ext uri="{BB962C8B-B14F-4D97-AF65-F5344CB8AC3E}">
        <p14:creationId xmlns:p14="http://schemas.microsoft.com/office/powerpoint/2010/main" val="2493958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erna_3_fotograf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Segnaposto testo 7">
            <a:extLst>
              <a:ext uri="{FF2B5EF4-FFF2-40B4-BE49-F238E27FC236}">
                <a16:creationId xmlns:a16="http://schemas.microsoft.com/office/drawing/2014/main" id="{E821231F-60F9-4C30-BAFA-C4B6FCE6E79B}"/>
              </a:ext>
            </a:extLst>
          </p:cNvPr>
          <p:cNvSpPr>
            <a:spLocks noGrp="1"/>
          </p:cNvSpPr>
          <p:nvPr>
            <p:ph type="body" sz="quarter" idx="11"/>
          </p:nvPr>
        </p:nvSpPr>
        <p:spPr>
          <a:xfrm>
            <a:off x="741121" y="2052646"/>
            <a:ext cx="8015608" cy="428625"/>
          </a:xfrm>
        </p:spPr>
        <p:txBody>
          <a:bodyPr/>
          <a:lstStyle>
            <a:lvl1pPr marL="0" indent="0">
              <a:buNone/>
              <a:defRPr sz="22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9" name="Segnaposto testo 9">
            <a:extLst>
              <a:ext uri="{FF2B5EF4-FFF2-40B4-BE49-F238E27FC236}">
                <a16:creationId xmlns:a16="http://schemas.microsoft.com/office/drawing/2014/main" id="{D36B0302-E885-4637-8D1A-B723026CD233}"/>
              </a:ext>
            </a:extLst>
          </p:cNvPr>
          <p:cNvSpPr>
            <a:spLocks noGrp="1"/>
          </p:cNvSpPr>
          <p:nvPr>
            <p:ph type="body" sz="quarter" idx="12"/>
          </p:nvPr>
        </p:nvSpPr>
        <p:spPr>
          <a:xfrm>
            <a:off x="741123" y="2663833"/>
            <a:ext cx="8015608" cy="3889375"/>
          </a:xfrm>
        </p:spPr>
        <p:txBody>
          <a:bodyPr/>
          <a:lstStyle>
            <a:lvl1pPr marL="0" indent="0">
              <a:buNone/>
              <a:defRPr sz="18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3" name="Segnaposto immagine 2">
            <a:extLst>
              <a:ext uri="{FF2B5EF4-FFF2-40B4-BE49-F238E27FC236}">
                <a16:creationId xmlns:a16="http://schemas.microsoft.com/office/drawing/2014/main" id="{C7F831A6-3CB7-4905-877C-DD92B6E1C2F5}"/>
              </a:ext>
            </a:extLst>
          </p:cNvPr>
          <p:cNvSpPr>
            <a:spLocks noGrp="1"/>
          </p:cNvSpPr>
          <p:nvPr>
            <p:ph type="pic" sz="quarter" idx="13"/>
          </p:nvPr>
        </p:nvSpPr>
        <p:spPr>
          <a:xfrm>
            <a:off x="8985017" y="2052646"/>
            <a:ext cx="2339975" cy="1438275"/>
          </a:xfrm>
        </p:spPr>
        <p:txBody>
          <a:bodyPr anchor="ctr" anchorCtr="1"/>
          <a:lstStyle>
            <a:lvl1pPr marL="0" indent="0">
              <a:buNone/>
              <a:defRPr sz="1600">
                <a:latin typeface="Arial" panose="020B0604020202020204" pitchFamily="34" charset="0"/>
                <a:cs typeface="Arial" panose="020B0604020202020204" pitchFamily="34" charset="0"/>
              </a:defRPr>
            </a:lvl1pPr>
          </a:lstStyle>
          <a:p>
            <a:r>
              <a:rPr lang="it-IT"/>
              <a:t>Fare clic sull'icona per inserire un'immagine</a:t>
            </a:r>
            <a:endParaRPr lang="it-IT" dirty="0"/>
          </a:p>
        </p:txBody>
      </p:sp>
      <p:sp>
        <p:nvSpPr>
          <p:cNvPr id="10" name="Segnaposto immagine 2">
            <a:extLst>
              <a:ext uri="{FF2B5EF4-FFF2-40B4-BE49-F238E27FC236}">
                <a16:creationId xmlns:a16="http://schemas.microsoft.com/office/drawing/2014/main" id="{8E80AB39-3B52-4C77-9B5A-713F16B9F165}"/>
              </a:ext>
            </a:extLst>
          </p:cNvPr>
          <p:cNvSpPr>
            <a:spLocks noGrp="1"/>
          </p:cNvSpPr>
          <p:nvPr>
            <p:ph type="pic" sz="quarter" idx="14"/>
          </p:nvPr>
        </p:nvSpPr>
        <p:spPr>
          <a:xfrm>
            <a:off x="8985015" y="5111758"/>
            <a:ext cx="2339975" cy="1438275"/>
          </a:xfrm>
        </p:spPr>
        <p:txBody>
          <a:bodyPr anchor="ctr" anchorCtr="1"/>
          <a:lstStyle>
            <a:lvl1pPr marL="0" indent="0">
              <a:buNone/>
              <a:defRPr sz="1600">
                <a:latin typeface="Arial" panose="020B0604020202020204" pitchFamily="34" charset="0"/>
                <a:cs typeface="Arial" panose="020B0604020202020204" pitchFamily="34" charset="0"/>
              </a:defRPr>
            </a:lvl1pPr>
          </a:lstStyle>
          <a:p>
            <a:r>
              <a:rPr lang="it-IT"/>
              <a:t>Fare clic sull'icona per inserire un'immagine</a:t>
            </a:r>
            <a:endParaRPr lang="it-IT" dirty="0"/>
          </a:p>
        </p:txBody>
      </p:sp>
      <p:sp>
        <p:nvSpPr>
          <p:cNvPr id="11" name="Segnaposto immagine 2">
            <a:extLst>
              <a:ext uri="{FF2B5EF4-FFF2-40B4-BE49-F238E27FC236}">
                <a16:creationId xmlns:a16="http://schemas.microsoft.com/office/drawing/2014/main" id="{515AAABD-A5E9-403A-B769-1AC69CA97A0D}"/>
              </a:ext>
            </a:extLst>
          </p:cNvPr>
          <p:cNvSpPr>
            <a:spLocks noGrp="1"/>
          </p:cNvSpPr>
          <p:nvPr>
            <p:ph type="pic" sz="quarter" idx="15"/>
          </p:nvPr>
        </p:nvSpPr>
        <p:spPr>
          <a:xfrm>
            <a:off x="8985015" y="3582202"/>
            <a:ext cx="2339975" cy="1438275"/>
          </a:xfrm>
        </p:spPr>
        <p:txBody>
          <a:bodyPr anchor="ctr" anchorCtr="1"/>
          <a:lstStyle>
            <a:lvl1pPr marL="0" indent="0">
              <a:buNone/>
              <a:defRPr sz="1600">
                <a:latin typeface="Arial" panose="020B0604020202020204" pitchFamily="34" charset="0"/>
                <a:cs typeface="Arial" panose="020B0604020202020204" pitchFamily="34" charset="0"/>
              </a:defRPr>
            </a:lvl1pPr>
          </a:lstStyle>
          <a:p>
            <a:r>
              <a:rPr lang="it-IT"/>
              <a:t>Fare clic sull'icona per inserire un'immagine</a:t>
            </a:r>
            <a:endParaRPr lang="it-IT" dirty="0"/>
          </a:p>
        </p:txBody>
      </p:sp>
      <p:sp>
        <p:nvSpPr>
          <p:cNvPr id="12" name="Segnaposto testo 5">
            <a:extLst>
              <a:ext uri="{FF2B5EF4-FFF2-40B4-BE49-F238E27FC236}">
                <a16:creationId xmlns:a16="http://schemas.microsoft.com/office/drawing/2014/main" id="{F365FE00-095C-4612-BA61-5EA737AEBFFE}"/>
              </a:ext>
            </a:extLst>
          </p:cNvPr>
          <p:cNvSpPr>
            <a:spLocks noGrp="1"/>
          </p:cNvSpPr>
          <p:nvPr>
            <p:ph type="body" sz="quarter" idx="10"/>
          </p:nvPr>
        </p:nvSpPr>
        <p:spPr>
          <a:xfrm>
            <a:off x="741129" y="1276358"/>
            <a:ext cx="10583863" cy="428625"/>
          </a:xfrm>
        </p:spPr>
        <p:txBody>
          <a:bodyPr/>
          <a:lstStyle>
            <a:lvl1pPr marL="0" indent="0">
              <a:buNone/>
              <a:defRPr>
                <a:solidFill>
                  <a:schemeClr val="bg1"/>
                </a:solidFill>
                <a:latin typeface="Arial" panose="020B0604020202020204" pitchFamily="34" charset="0"/>
                <a:cs typeface="Arial" panose="020B0604020202020204" pitchFamily="34" charset="0"/>
              </a:defRPr>
            </a:lvl1pPr>
            <a:lvl2pPr marL="0" indent="0">
              <a:buNone/>
              <a:defRPr sz="2800">
                <a:latin typeface="Arial" panose="020B0604020202020204" pitchFamily="34" charset="0"/>
                <a:cs typeface="Arial" panose="020B0604020202020204" pitchFamily="34" charset="0"/>
              </a:defRPr>
            </a:lvl2pPr>
          </a:lstStyle>
          <a:p>
            <a:pPr lvl="0"/>
            <a:r>
              <a:rPr lang="it-IT"/>
              <a:t>Modifica gli stili del testo dello schema</a:t>
            </a:r>
          </a:p>
        </p:txBody>
      </p:sp>
    </p:spTree>
    <p:extLst>
      <p:ext uri="{BB962C8B-B14F-4D97-AF65-F5344CB8AC3E}">
        <p14:creationId xmlns:p14="http://schemas.microsoft.com/office/powerpoint/2010/main" val="3634390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nterna_con_filigrana">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Segnaposto testo 7">
            <a:extLst>
              <a:ext uri="{FF2B5EF4-FFF2-40B4-BE49-F238E27FC236}">
                <a16:creationId xmlns:a16="http://schemas.microsoft.com/office/drawing/2014/main" id="{C96E3B1E-F351-480A-8023-CAA36E47052A}"/>
              </a:ext>
            </a:extLst>
          </p:cNvPr>
          <p:cNvSpPr>
            <a:spLocks noGrp="1"/>
          </p:cNvSpPr>
          <p:nvPr>
            <p:ph type="body" sz="quarter" idx="11"/>
          </p:nvPr>
        </p:nvSpPr>
        <p:spPr>
          <a:xfrm>
            <a:off x="741125" y="2052646"/>
            <a:ext cx="10583863" cy="428625"/>
          </a:xfrm>
        </p:spPr>
        <p:txBody>
          <a:bodyPr/>
          <a:lstStyle>
            <a:lvl1pPr marL="0" indent="0">
              <a:buNone/>
              <a:defRPr sz="22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6" name="Segnaposto testo 9">
            <a:extLst>
              <a:ext uri="{FF2B5EF4-FFF2-40B4-BE49-F238E27FC236}">
                <a16:creationId xmlns:a16="http://schemas.microsoft.com/office/drawing/2014/main" id="{1D1BA64B-3824-4CCD-9C59-8A2272AE8D70}"/>
              </a:ext>
            </a:extLst>
          </p:cNvPr>
          <p:cNvSpPr>
            <a:spLocks noGrp="1"/>
          </p:cNvSpPr>
          <p:nvPr>
            <p:ph type="body" sz="quarter" idx="12"/>
          </p:nvPr>
        </p:nvSpPr>
        <p:spPr>
          <a:xfrm>
            <a:off x="741124" y="2663833"/>
            <a:ext cx="10583861" cy="3889375"/>
          </a:xfrm>
        </p:spPr>
        <p:txBody>
          <a:bodyPr/>
          <a:lstStyle>
            <a:lvl1pPr marL="0" indent="0">
              <a:buNone/>
              <a:defRPr sz="18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8" name="Segnaposto testo 5">
            <a:extLst>
              <a:ext uri="{FF2B5EF4-FFF2-40B4-BE49-F238E27FC236}">
                <a16:creationId xmlns:a16="http://schemas.microsoft.com/office/drawing/2014/main" id="{37467AFB-4C0A-4161-AA57-B74FF80C7FE5}"/>
              </a:ext>
            </a:extLst>
          </p:cNvPr>
          <p:cNvSpPr>
            <a:spLocks noGrp="1"/>
          </p:cNvSpPr>
          <p:nvPr>
            <p:ph type="body" sz="quarter" idx="10"/>
          </p:nvPr>
        </p:nvSpPr>
        <p:spPr>
          <a:xfrm>
            <a:off x="741129" y="1276358"/>
            <a:ext cx="10583863" cy="428625"/>
          </a:xfrm>
        </p:spPr>
        <p:txBody>
          <a:bodyPr/>
          <a:lstStyle>
            <a:lvl1pPr marL="0" indent="0">
              <a:buNone/>
              <a:defRPr>
                <a:solidFill>
                  <a:schemeClr val="bg1"/>
                </a:solidFill>
                <a:latin typeface="Arial" panose="020B0604020202020204" pitchFamily="34" charset="0"/>
                <a:cs typeface="Arial" panose="020B0604020202020204" pitchFamily="34" charset="0"/>
              </a:defRPr>
            </a:lvl1pPr>
            <a:lvl2pPr marL="0" indent="0">
              <a:buNone/>
              <a:defRPr sz="2800">
                <a:latin typeface="Arial" panose="020B0604020202020204" pitchFamily="34" charset="0"/>
                <a:cs typeface="Arial" panose="020B0604020202020204" pitchFamily="34" charset="0"/>
              </a:defRPr>
            </a:lvl2pPr>
          </a:lstStyle>
          <a:p>
            <a:pPr lvl="0"/>
            <a:r>
              <a:rPr lang="it-IT"/>
              <a:t>Modifica gli stili del testo dello schema</a:t>
            </a:r>
          </a:p>
        </p:txBody>
      </p:sp>
    </p:spTree>
    <p:extLst>
      <p:ext uri="{BB962C8B-B14F-4D97-AF65-F5344CB8AC3E}">
        <p14:creationId xmlns:p14="http://schemas.microsoft.com/office/powerpoint/2010/main" val="79539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terna_senza_fotografi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egnaposto testo 7">
            <a:extLst>
              <a:ext uri="{FF2B5EF4-FFF2-40B4-BE49-F238E27FC236}">
                <a16:creationId xmlns:a16="http://schemas.microsoft.com/office/drawing/2014/main" id="{48B5030C-2E21-492F-91CA-9FBD5E21C725}"/>
              </a:ext>
            </a:extLst>
          </p:cNvPr>
          <p:cNvSpPr>
            <a:spLocks noGrp="1"/>
          </p:cNvSpPr>
          <p:nvPr>
            <p:ph type="body" sz="quarter" idx="11"/>
          </p:nvPr>
        </p:nvSpPr>
        <p:spPr>
          <a:xfrm>
            <a:off x="741125" y="2052646"/>
            <a:ext cx="10583863" cy="428625"/>
          </a:xfrm>
        </p:spPr>
        <p:txBody>
          <a:bodyPr/>
          <a:lstStyle>
            <a:lvl1pPr marL="0" indent="0">
              <a:buNone/>
              <a:defRPr sz="22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8" name="Segnaposto testo 9">
            <a:extLst>
              <a:ext uri="{FF2B5EF4-FFF2-40B4-BE49-F238E27FC236}">
                <a16:creationId xmlns:a16="http://schemas.microsoft.com/office/drawing/2014/main" id="{7C4F1306-F248-41DA-9945-E84C3CC44D5F}"/>
              </a:ext>
            </a:extLst>
          </p:cNvPr>
          <p:cNvSpPr>
            <a:spLocks noGrp="1"/>
          </p:cNvSpPr>
          <p:nvPr>
            <p:ph type="body" sz="quarter" idx="12"/>
          </p:nvPr>
        </p:nvSpPr>
        <p:spPr>
          <a:xfrm>
            <a:off x="769940" y="2663833"/>
            <a:ext cx="10583860" cy="3889375"/>
          </a:xfrm>
        </p:spPr>
        <p:txBody>
          <a:bodyPr/>
          <a:lstStyle>
            <a:lvl1pPr marL="0" indent="0">
              <a:buNone/>
              <a:defRPr sz="1800">
                <a:solidFill>
                  <a:schemeClr val="tx1"/>
                </a:solidFill>
                <a:latin typeface="Arial" panose="020B0604020202020204" pitchFamily="34" charset="0"/>
                <a:cs typeface="Arial" panose="020B0604020202020204" pitchFamily="34" charset="0"/>
              </a:defRPr>
            </a:lvl1pPr>
          </a:lstStyle>
          <a:p>
            <a:pPr lvl="0"/>
            <a:r>
              <a:rPr lang="it-IT"/>
              <a:t>Modifica gli stili del testo dello schema</a:t>
            </a:r>
          </a:p>
        </p:txBody>
      </p:sp>
      <p:sp>
        <p:nvSpPr>
          <p:cNvPr id="6" name="Segnaposto testo 5">
            <a:extLst>
              <a:ext uri="{FF2B5EF4-FFF2-40B4-BE49-F238E27FC236}">
                <a16:creationId xmlns:a16="http://schemas.microsoft.com/office/drawing/2014/main" id="{E470F01B-BDF9-4A6A-B8A5-C868ACCDE65B}"/>
              </a:ext>
            </a:extLst>
          </p:cNvPr>
          <p:cNvSpPr>
            <a:spLocks noGrp="1"/>
          </p:cNvSpPr>
          <p:nvPr>
            <p:ph type="body" sz="quarter" idx="10"/>
          </p:nvPr>
        </p:nvSpPr>
        <p:spPr>
          <a:xfrm>
            <a:off x="741129" y="1276358"/>
            <a:ext cx="10583863" cy="428625"/>
          </a:xfrm>
        </p:spPr>
        <p:txBody>
          <a:bodyPr/>
          <a:lstStyle>
            <a:lvl1pPr marL="0" indent="0">
              <a:buNone/>
              <a:defRPr>
                <a:solidFill>
                  <a:schemeClr val="bg1"/>
                </a:solidFill>
                <a:latin typeface="Arial" panose="020B0604020202020204" pitchFamily="34" charset="0"/>
                <a:cs typeface="Arial" panose="020B0604020202020204" pitchFamily="34" charset="0"/>
              </a:defRPr>
            </a:lvl1pPr>
            <a:lvl2pPr marL="0" indent="0">
              <a:buNone/>
              <a:defRPr sz="2800">
                <a:latin typeface="Arial" panose="020B0604020202020204" pitchFamily="34" charset="0"/>
                <a:cs typeface="Arial" panose="020B0604020202020204" pitchFamily="34" charset="0"/>
              </a:defRPr>
            </a:lvl2pPr>
          </a:lstStyle>
          <a:p>
            <a:pPr lvl="0"/>
            <a:r>
              <a:rPr lang="it-IT"/>
              <a:t>Modifica gli stili del testo dello schema</a:t>
            </a:r>
          </a:p>
        </p:txBody>
      </p:sp>
      <p:sp>
        <p:nvSpPr>
          <p:cNvPr id="2" name="Segnaposto data 1"/>
          <p:cNvSpPr>
            <a:spLocks noGrp="1"/>
          </p:cNvSpPr>
          <p:nvPr>
            <p:ph type="dt" sz="half" idx="13"/>
          </p:nvPr>
        </p:nvSpPr>
        <p:spPr/>
        <p:txBody>
          <a:bodyPr/>
          <a:lstStyle/>
          <a:p>
            <a:endParaRPr lang="it-IT"/>
          </a:p>
        </p:txBody>
      </p:sp>
      <p:sp>
        <p:nvSpPr>
          <p:cNvPr id="3" name="Segnaposto piè di pagina 2"/>
          <p:cNvSpPr>
            <a:spLocks noGrp="1"/>
          </p:cNvSpPr>
          <p:nvPr>
            <p:ph type="ftr" sz="quarter" idx="14"/>
          </p:nvPr>
        </p:nvSpPr>
        <p:spPr/>
        <p:txBody>
          <a:bodyPr/>
          <a:lstStyle/>
          <a:p>
            <a:endParaRPr lang="it-IT"/>
          </a:p>
        </p:txBody>
      </p:sp>
      <p:sp>
        <p:nvSpPr>
          <p:cNvPr id="4" name="Segnaposto numero diapositiva 3"/>
          <p:cNvSpPr>
            <a:spLocks noGrp="1"/>
          </p:cNvSpPr>
          <p:nvPr>
            <p:ph type="sldNum" sz="quarter" idx="15"/>
          </p:nvPr>
        </p:nvSpPr>
        <p:spPr>
          <a:xfrm>
            <a:off x="9366951" y="6356358"/>
            <a:ext cx="2743200" cy="365125"/>
          </a:xfrm>
        </p:spPr>
        <p:txBody>
          <a:bodyPr/>
          <a:lstStyle>
            <a:lvl1pPr>
              <a:defRPr sz="1400" b="1"/>
            </a:lvl1pPr>
          </a:lstStyle>
          <a:p>
            <a:fld id="{6630F611-3D78-4E98-9E4C-D430BBAA5F6C}" type="slidenum">
              <a:rPr lang="it-IT" smtClean="0"/>
              <a:pPr/>
              <a:t>‹N›</a:t>
            </a:fld>
            <a:endParaRPr lang="it-IT" dirty="0"/>
          </a:p>
        </p:txBody>
      </p:sp>
    </p:spTree>
    <p:extLst>
      <p:ext uri="{BB962C8B-B14F-4D97-AF65-F5344CB8AC3E}">
        <p14:creationId xmlns:p14="http://schemas.microsoft.com/office/powerpoint/2010/main" val="4230894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nterna_vuot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197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iapositiva titolo">
    <p:spTree>
      <p:nvGrpSpPr>
        <p:cNvPr id="1" name=""/>
        <p:cNvGrpSpPr/>
        <p:nvPr/>
      </p:nvGrpSpPr>
      <p:grpSpPr>
        <a:xfrm>
          <a:off x="0" y="0"/>
          <a:ext cx="0" cy="0"/>
          <a:chOff x="0" y="0"/>
          <a:chExt cx="0" cy="0"/>
        </a:xfrm>
      </p:grpSpPr>
      <p:pic>
        <p:nvPicPr>
          <p:cNvPr id="2" name="Immagin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1219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ttangolo 2">
            <a:extLst>
              <a:ext uri="{FF2B5EF4-FFF2-40B4-BE49-F238E27FC236}">
                <a16:creationId xmlns:a16="http://schemas.microsoft.com/office/drawing/2014/main" id="{61BE8E8A-DAE0-46B5-A742-B74100E6E187}"/>
              </a:ext>
            </a:extLst>
          </p:cNvPr>
          <p:cNvSpPr>
            <a:spLocks noChangeArrowheads="1"/>
          </p:cNvSpPr>
          <p:nvPr userDrawn="1"/>
        </p:nvSpPr>
        <p:spPr bwMode="auto">
          <a:xfrm>
            <a:off x="3983567" y="3213100"/>
            <a:ext cx="36984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it-IT" altLang="en-US">
                <a:solidFill>
                  <a:prstClr val="white"/>
                </a:solidFill>
                <a:cs typeface="+mn-cs"/>
              </a:rPr>
              <a:t>GEV (e – più o meno – aree CUN)</a:t>
            </a:r>
          </a:p>
        </p:txBody>
      </p:sp>
      <p:sp>
        <p:nvSpPr>
          <p:cNvPr id="4" name="Segnaposto piè di pagina 4">
            <a:extLst>
              <a:ext uri="{FF2B5EF4-FFF2-40B4-BE49-F238E27FC236}">
                <a16:creationId xmlns:a16="http://schemas.microsoft.com/office/drawing/2014/main" id="{BA238E92-2103-4E9D-989B-7A46CAA89320}"/>
              </a:ext>
            </a:extLst>
          </p:cNvPr>
          <p:cNvSpPr>
            <a:spLocks noGrp="1"/>
          </p:cNvSpPr>
          <p:nvPr>
            <p:ph type="ftr" sz="quarter" idx="10"/>
          </p:nvPr>
        </p:nvSpPr>
        <p:spPr/>
        <p:txBody>
          <a:bodyPr/>
          <a:lstStyle>
            <a:lvl1pPr>
              <a:defRPr>
                <a:cs typeface="Arial" charset="0"/>
              </a:defRPr>
            </a:lvl1pPr>
          </a:lstStyle>
          <a:p>
            <a:pPr>
              <a:defRPr/>
            </a:pPr>
            <a:endParaRPr lang="en-GB"/>
          </a:p>
        </p:txBody>
      </p:sp>
    </p:spTree>
    <p:extLst>
      <p:ext uri="{BB962C8B-B14F-4D97-AF65-F5344CB8AC3E}">
        <p14:creationId xmlns:p14="http://schemas.microsoft.com/office/powerpoint/2010/main" val="1607294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egnaposto titolo 1">
            <a:extLst>
              <a:ext uri="{FF2B5EF4-FFF2-40B4-BE49-F238E27FC236}">
                <a16:creationId xmlns:a16="http://schemas.microsoft.com/office/drawing/2014/main" id="{A54BF125-97C3-4D22-ABAC-BBCF5810C365}"/>
              </a:ext>
            </a:extLst>
          </p:cNvPr>
          <p:cNvSpPr>
            <a:spLocks noGrp="1" noChangeArrowheads="1"/>
          </p:cNvSpPr>
          <p:nvPr>
            <p:ph type="title"/>
          </p:nvPr>
        </p:nvSpPr>
        <p:spPr bwMode="auto">
          <a:xfrm>
            <a:off x="838200" y="365129"/>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 dello schema</a:t>
            </a:r>
          </a:p>
        </p:txBody>
      </p:sp>
      <p:sp>
        <p:nvSpPr>
          <p:cNvPr id="1027" name="Segnaposto testo 2">
            <a:extLst>
              <a:ext uri="{FF2B5EF4-FFF2-40B4-BE49-F238E27FC236}">
                <a16:creationId xmlns:a16="http://schemas.microsoft.com/office/drawing/2014/main" id="{2C3B303C-B57B-42EC-A6E3-50A61C951D8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Modifica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4" name="Segnaposto data 3">
            <a:extLst>
              <a:ext uri="{FF2B5EF4-FFF2-40B4-BE49-F238E27FC236}">
                <a16:creationId xmlns:a16="http://schemas.microsoft.com/office/drawing/2014/main" id="{6566AECA-A2D1-43EF-B204-4964FCB839C9}"/>
              </a:ext>
            </a:extLst>
          </p:cNvPr>
          <p:cNvSpPr>
            <a:spLocks noGrp="1"/>
          </p:cNvSpPr>
          <p:nvPr>
            <p:ph type="dt" sz="half" idx="2"/>
          </p:nvPr>
        </p:nvSpPr>
        <p:spPr>
          <a:xfrm>
            <a:off x="838200" y="6356358"/>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endParaRPr lang="it-IT"/>
          </a:p>
        </p:txBody>
      </p:sp>
      <p:sp>
        <p:nvSpPr>
          <p:cNvPr id="5" name="Segnaposto piè di pagina 4">
            <a:extLst>
              <a:ext uri="{FF2B5EF4-FFF2-40B4-BE49-F238E27FC236}">
                <a16:creationId xmlns:a16="http://schemas.microsoft.com/office/drawing/2014/main" id="{BDF2DE20-F9A7-4488-9265-E85FC765CC36}"/>
              </a:ext>
            </a:extLst>
          </p:cNvPr>
          <p:cNvSpPr>
            <a:spLocks noGrp="1"/>
          </p:cNvSpPr>
          <p:nvPr>
            <p:ph type="ftr" sz="quarter" idx="3"/>
          </p:nvPr>
        </p:nvSpPr>
        <p:spPr>
          <a:xfrm>
            <a:off x="4038600" y="6356358"/>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endParaRPr lang="it-IT"/>
          </a:p>
        </p:txBody>
      </p:sp>
      <p:sp>
        <p:nvSpPr>
          <p:cNvPr id="6" name="Segnaposto numero diapositiva 5">
            <a:extLst>
              <a:ext uri="{FF2B5EF4-FFF2-40B4-BE49-F238E27FC236}">
                <a16:creationId xmlns:a16="http://schemas.microsoft.com/office/drawing/2014/main" id="{E892090B-E093-4B0F-A8C6-D15E225ED4BB}"/>
              </a:ext>
            </a:extLst>
          </p:cNvPr>
          <p:cNvSpPr>
            <a:spLocks noGrp="1"/>
          </p:cNvSpPr>
          <p:nvPr>
            <p:ph type="sldNum" sz="quarter" idx="4"/>
          </p:nvPr>
        </p:nvSpPr>
        <p:spPr>
          <a:xfrm>
            <a:off x="8610600" y="6356358"/>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fld id="{6630F611-3D78-4E98-9E4C-D430BBAA5F6C}" type="slidenum">
              <a:rPr lang="it-IT" smtClean="0"/>
              <a:t>‹N›</a:t>
            </a:fld>
            <a:endParaRPr lang="it-IT"/>
          </a:p>
        </p:txBody>
      </p:sp>
    </p:spTree>
    <p:extLst>
      <p:ext uri="{BB962C8B-B14F-4D97-AF65-F5344CB8AC3E}">
        <p14:creationId xmlns:p14="http://schemas.microsoft.com/office/powerpoint/2010/main" val="210451152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9" r:id="rId9"/>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school-for-champions.com/senses/limits.ht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thevaluable.dev/abstraction-type-software-example/" TargetMode="Externa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egnaposto immagine 11">
            <a:extLst>
              <a:ext uri="{FF2B5EF4-FFF2-40B4-BE49-F238E27FC236}">
                <a16:creationId xmlns:a16="http://schemas.microsoft.com/office/drawing/2014/main" id="{58993F25-391E-493B-B2E4-9A5512153243}"/>
              </a:ext>
            </a:extLst>
          </p:cNvPr>
          <p:cNvPicPr>
            <a:picLocks noGrp="1" noChangeAspect="1"/>
          </p:cNvPicPr>
          <p:nvPr>
            <p:ph type="pic" sz="quarter" idx="14"/>
          </p:nvPr>
        </p:nvPicPr>
        <p:blipFill>
          <a:blip r:embed="rId2" cstate="hqprint">
            <a:extLst>
              <a:ext uri="{28A0092B-C50C-407E-A947-70E740481C1C}">
                <a14:useLocalDpi xmlns:a14="http://schemas.microsoft.com/office/drawing/2010/main"/>
              </a:ext>
            </a:extLst>
          </a:blip>
          <a:srcRect/>
          <a:stretch>
            <a:fillRect/>
          </a:stretch>
        </p:blipFill>
        <p:spPr/>
      </p:pic>
      <p:sp>
        <p:nvSpPr>
          <p:cNvPr id="2" name="Segnaposto testo 1"/>
          <p:cNvSpPr>
            <a:spLocks noGrp="1"/>
          </p:cNvSpPr>
          <p:nvPr>
            <p:ph type="body" sz="quarter" idx="10"/>
          </p:nvPr>
        </p:nvSpPr>
        <p:spPr>
          <a:xfrm>
            <a:off x="0" y="3707214"/>
            <a:ext cx="12192000" cy="1733465"/>
          </a:xfrm>
        </p:spPr>
        <p:txBody>
          <a:bodyPr/>
          <a:lstStyle/>
          <a:p>
            <a:pPr marL="354013"/>
            <a:r>
              <a:rPr lang="it-IT" sz="3200" dirty="0" err="1"/>
              <a:t>Computational</a:t>
            </a:r>
            <a:r>
              <a:rPr lang="it-IT" sz="3200" dirty="0"/>
              <a:t> </a:t>
            </a:r>
            <a:r>
              <a:rPr lang="it-IT" sz="3200" dirty="0" err="1"/>
              <a:t>Logic</a:t>
            </a:r>
            <a:r>
              <a:rPr lang="it-IT" sz="3200" dirty="0"/>
              <a:t> </a:t>
            </a:r>
            <a:r>
              <a:rPr lang="it-IT" sz="3200" dirty="0" err="1"/>
              <a:t>Exercises</a:t>
            </a:r>
            <a:r>
              <a:rPr lang="it-IT" sz="3200" dirty="0"/>
              <a:t> </a:t>
            </a:r>
          </a:p>
          <a:p>
            <a:pPr marL="354013"/>
            <a:r>
              <a:rPr lang="it-IT" sz="3300" dirty="0" err="1"/>
              <a:t>Module</a:t>
            </a:r>
            <a:r>
              <a:rPr lang="it-IT" sz="3300" dirty="0"/>
              <a:t> I – </a:t>
            </a:r>
            <a:r>
              <a:rPr lang="it-IT" sz="3300"/>
              <a:t>Introduction</a:t>
            </a:r>
            <a:endParaRPr lang="en-US" sz="3300" dirty="0"/>
          </a:p>
        </p:txBody>
      </p:sp>
      <p:sp>
        <p:nvSpPr>
          <p:cNvPr id="4" name="Segnaposto testo 3">
            <a:extLst>
              <a:ext uri="{FF2B5EF4-FFF2-40B4-BE49-F238E27FC236}">
                <a16:creationId xmlns:a16="http://schemas.microsoft.com/office/drawing/2014/main" id="{D22B29AB-6F11-4FD8-A50C-4FF07E01392A}"/>
              </a:ext>
            </a:extLst>
          </p:cNvPr>
          <p:cNvSpPr>
            <a:spLocks noGrp="1"/>
          </p:cNvSpPr>
          <p:nvPr>
            <p:ph type="body" sz="quarter" idx="15"/>
          </p:nvPr>
        </p:nvSpPr>
        <p:spPr/>
        <p:txBody>
          <a:bodyPr/>
          <a:lstStyle/>
          <a:p>
            <a:r>
              <a:rPr lang="it-IT" dirty="0"/>
              <a:t>Vincenzo Maltese</a:t>
            </a:r>
          </a:p>
        </p:txBody>
      </p:sp>
    </p:spTree>
    <p:extLst>
      <p:ext uri="{BB962C8B-B14F-4D97-AF65-F5344CB8AC3E}">
        <p14:creationId xmlns:p14="http://schemas.microsoft.com/office/powerpoint/2010/main" val="1497051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err="1"/>
              <a:t>Fallacies</a:t>
            </a:r>
            <a:r>
              <a:rPr lang="it-IT" dirty="0"/>
              <a:t>: </a:t>
            </a:r>
            <a:r>
              <a:rPr lang="it-IT" dirty="0" err="1"/>
              <a:t>map-territory</a:t>
            </a:r>
            <a:r>
              <a:rPr lang="it-IT" dirty="0"/>
              <a:t> </a:t>
            </a:r>
            <a:r>
              <a:rPr lang="it-IT" dirty="0" err="1"/>
              <a:t>confusion</a:t>
            </a:r>
            <a:r>
              <a:rPr lang="it-IT" dirty="0"/>
              <a:t> (I)</a:t>
            </a:r>
          </a:p>
        </p:txBody>
      </p:sp>
      <p:sp>
        <p:nvSpPr>
          <p:cNvPr id="5" name="Segnaposto numero diapositiva 4"/>
          <p:cNvSpPr>
            <a:spLocks noGrp="1"/>
          </p:cNvSpPr>
          <p:nvPr>
            <p:ph type="sldNum" sz="quarter" idx="15"/>
          </p:nvPr>
        </p:nvSpPr>
        <p:spPr/>
        <p:txBody>
          <a:bodyPr/>
          <a:lstStyle/>
          <a:p>
            <a:fld id="{6630F611-3D78-4E98-9E4C-D430BBAA5F6C}" type="slidenum">
              <a:rPr lang="it-IT" smtClean="0"/>
              <a:t>10</a:t>
            </a:fld>
            <a:endParaRPr lang="it-IT" dirty="0"/>
          </a:p>
        </p:txBody>
      </p:sp>
      <p:sp>
        <p:nvSpPr>
          <p:cNvPr id="14" name="Rectangle 2">
            <a:extLst>
              <a:ext uri="{FF2B5EF4-FFF2-40B4-BE49-F238E27FC236}">
                <a16:creationId xmlns:a16="http://schemas.microsoft.com/office/drawing/2014/main" id="{26956506-8011-4C00-A339-1119B6231C12}"/>
              </a:ext>
            </a:extLst>
          </p:cNvPr>
          <p:cNvSpPr>
            <a:spLocks noChangeArrowheads="1"/>
          </p:cNvSpPr>
          <p:nvPr/>
        </p:nvSpPr>
        <p:spPr bwMode="auto">
          <a:xfrm>
            <a:off x="226149" y="1854358"/>
            <a:ext cx="1188400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000" b="1" dirty="0">
                <a:latin typeface="Arial" panose="020B0604020202020204" pitchFamily="34" charset="0"/>
                <a:ea typeface="Calibri" panose="020F0502020204030204" pitchFamily="34" charset="0"/>
              </a:rPr>
              <a:t>EXAMPLE 1: </a:t>
            </a:r>
            <a:r>
              <a:rPr lang="en-US" altLang="it-IT" sz="2000" dirty="0">
                <a:latin typeface="Arial" panose="020B0604020202020204" pitchFamily="34" charset="0"/>
                <a:ea typeface="Calibri" panose="020F0502020204030204" pitchFamily="34" charset="0"/>
              </a:rPr>
              <a:t>The general relativity theory by Albert Einstein explains gravitation in physics but does not necessary correspond to how it works in the reality </a:t>
            </a:r>
          </a:p>
        </p:txBody>
      </p:sp>
      <p:pic>
        <p:nvPicPr>
          <p:cNvPr id="3" name="Immagine 2">
            <a:extLst>
              <a:ext uri="{FF2B5EF4-FFF2-40B4-BE49-F238E27FC236}">
                <a16:creationId xmlns:a16="http://schemas.microsoft.com/office/drawing/2014/main" id="{C127B99E-D462-4B9C-891E-5DBBDC707EAC}"/>
              </a:ext>
            </a:extLst>
          </p:cNvPr>
          <p:cNvPicPr>
            <a:picLocks noChangeAspect="1"/>
          </p:cNvPicPr>
          <p:nvPr/>
        </p:nvPicPr>
        <p:blipFill>
          <a:blip r:embed="rId2"/>
          <a:stretch>
            <a:fillRect/>
          </a:stretch>
        </p:blipFill>
        <p:spPr>
          <a:xfrm>
            <a:off x="2612540" y="2682802"/>
            <a:ext cx="6966919" cy="3915092"/>
          </a:xfrm>
          <a:prstGeom prst="rect">
            <a:avLst/>
          </a:prstGeom>
        </p:spPr>
      </p:pic>
    </p:spTree>
    <p:extLst>
      <p:ext uri="{BB962C8B-B14F-4D97-AF65-F5344CB8AC3E}">
        <p14:creationId xmlns:p14="http://schemas.microsoft.com/office/powerpoint/2010/main" val="988956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err="1"/>
              <a:t>Fallacies</a:t>
            </a:r>
            <a:r>
              <a:rPr lang="it-IT" dirty="0"/>
              <a:t>: </a:t>
            </a:r>
            <a:r>
              <a:rPr lang="it-IT" dirty="0" err="1"/>
              <a:t>map-territory</a:t>
            </a:r>
            <a:r>
              <a:rPr lang="it-IT" dirty="0"/>
              <a:t> </a:t>
            </a:r>
            <a:r>
              <a:rPr lang="it-IT" dirty="0" err="1"/>
              <a:t>confusion</a:t>
            </a:r>
            <a:r>
              <a:rPr lang="it-IT" dirty="0"/>
              <a:t> (II)</a:t>
            </a:r>
          </a:p>
        </p:txBody>
      </p:sp>
      <p:sp>
        <p:nvSpPr>
          <p:cNvPr id="5" name="Segnaposto numero diapositiva 4"/>
          <p:cNvSpPr>
            <a:spLocks noGrp="1"/>
          </p:cNvSpPr>
          <p:nvPr>
            <p:ph type="sldNum" sz="quarter" idx="15"/>
          </p:nvPr>
        </p:nvSpPr>
        <p:spPr/>
        <p:txBody>
          <a:bodyPr/>
          <a:lstStyle/>
          <a:p>
            <a:fld id="{6630F611-3D78-4E98-9E4C-D430BBAA5F6C}" type="slidenum">
              <a:rPr lang="it-IT" smtClean="0"/>
              <a:t>11</a:t>
            </a:fld>
            <a:endParaRPr lang="it-IT" dirty="0"/>
          </a:p>
        </p:txBody>
      </p:sp>
      <p:sp>
        <p:nvSpPr>
          <p:cNvPr id="14" name="Rectangle 2">
            <a:extLst>
              <a:ext uri="{FF2B5EF4-FFF2-40B4-BE49-F238E27FC236}">
                <a16:creationId xmlns:a16="http://schemas.microsoft.com/office/drawing/2014/main" id="{26956506-8011-4C00-A339-1119B6231C12}"/>
              </a:ext>
            </a:extLst>
          </p:cNvPr>
          <p:cNvSpPr>
            <a:spLocks noChangeArrowheads="1"/>
          </p:cNvSpPr>
          <p:nvPr/>
        </p:nvSpPr>
        <p:spPr bwMode="auto">
          <a:xfrm>
            <a:off x="226149" y="1869088"/>
            <a:ext cx="118840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000" b="1" dirty="0">
                <a:latin typeface="Arial" panose="020B0604020202020204" pitchFamily="34" charset="0"/>
                <a:ea typeface="Calibri" panose="020F0502020204030204" pitchFamily="34" charset="0"/>
              </a:rPr>
              <a:t>EXAMPLE 2: </a:t>
            </a:r>
            <a:r>
              <a:rPr lang="en-US" altLang="it-IT" sz="2000" dirty="0">
                <a:latin typeface="Arial" panose="020B0604020202020204" pitchFamily="34" charset="0"/>
                <a:ea typeface="Calibri" panose="020F0502020204030204" pitchFamily="34" charset="0"/>
              </a:rPr>
              <a:t>The menu is a representation of what you can eat but it is not what you will eat</a:t>
            </a:r>
          </a:p>
        </p:txBody>
      </p:sp>
      <p:pic>
        <p:nvPicPr>
          <p:cNvPr id="6" name="Immagine 5" descr="Immagini di Food Menu - Download gratuiti su Freepik">
            <a:extLst>
              <a:ext uri="{FF2B5EF4-FFF2-40B4-BE49-F238E27FC236}">
                <a16:creationId xmlns:a16="http://schemas.microsoft.com/office/drawing/2014/main" id="{E50885CA-9BC7-4610-A82F-ABEEC7C8B9C6}"/>
              </a:ext>
            </a:extLst>
          </p:cNvPr>
          <p:cNvPicPr/>
          <p:nvPr/>
        </p:nvPicPr>
        <p:blipFill rotWithShape="1">
          <a:blip r:embed="rId2" cstate="print">
            <a:extLst>
              <a:ext uri="{28A0092B-C50C-407E-A947-70E740481C1C}">
                <a14:useLocalDpi xmlns:a14="http://schemas.microsoft.com/office/drawing/2010/main" val="0"/>
              </a:ext>
            </a:extLst>
          </a:blip>
          <a:srcRect l="3920" t="17194" r="4280" b="17948"/>
          <a:stretch/>
        </p:blipFill>
        <p:spPr bwMode="auto">
          <a:xfrm>
            <a:off x="3002195" y="2376778"/>
            <a:ext cx="6061729" cy="435589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84549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err="1"/>
              <a:t>Fallacies</a:t>
            </a:r>
            <a:r>
              <a:rPr lang="it-IT" dirty="0"/>
              <a:t>: </a:t>
            </a:r>
            <a:r>
              <a:rPr lang="it-IT" dirty="0" err="1"/>
              <a:t>map-territory</a:t>
            </a:r>
            <a:r>
              <a:rPr lang="it-IT" dirty="0"/>
              <a:t> </a:t>
            </a:r>
            <a:r>
              <a:rPr lang="it-IT" dirty="0" err="1"/>
              <a:t>confusion</a:t>
            </a:r>
            <a:r>
              <a:rPr lang="it-IT" dirty="0"/>
              <a:t> (III)</a:t>
            </a:r>
          </a:p>
        </p:txBody>
      </p:sp>
      <p:sp>
        <p:nvSpPr>
          <p:cNvPr id="5" name="Segnaposto numero diapositiva 4"/>
          <p:cNvSpPr>
            <a:spLocks noGrp="1"/>
          </p:cNvSpPr>
          <p:nvPr>
            <p:ph type="sldNum" sz="quarter" idx="15"/>
          </p:nvPr>
        </p:nvSpPr>
        <p:spPr/>
        <p:txBody>
          <a:bodyPr/>
          <a:lstStyle/>
          <a:p>
            <a:fld id="{6630F611-3D78-4E98-9E4C-D430BBAA5F6C}" type="slidenum">
              <a:rPr lang="it-IT" smtClean="0"/>
              <a:t>12</a:t>
            </a:fld>
            <a:endParaRPr lang="it-IT" dirty="0"/>
          </a:p>
        </p:txBody>
      </p:sp>
      <p:sp>
        <p:nvSpPr>
          <p:cNvPr id="14" name="Rectangle 2">
            <a:extLst>
              <a:ext uri="{FF2B5EF4-FFF2-40B4-BE49-F238E27FC236}">
                <a16:creationId xmlns:a16="http://schemas.microsoft.com/office/drawing/2014/main" id="{26956506-8011-4C00-A339-1119B6231C12}"/>
              </a:ext>
            </a:extLst>
          </p:cNvPr>
          <p:cNvSpPr>
            <a:spLocks noChangeArrowheads="1"/>
          </p:cNvSpPr>
          <p:nvPr/>
        </p:nvSpPr>
        <p:spPr bwMode="auto">
          <a:xfrm>
            <a:off x="226149" y="1758457"/>
            <a:ext cx="11884002"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000" b="1" dirty="0">
                <a:latin typeface="Arial" panose="020B0604020202020204" pitchFamily="34" charset="0"/>
                <a:ea typeface="Calibri" panose="020F0502020204030204" pitchFamily="34" charset="0"/>
              </a:rPr>
              <a:t>EXAMPLE 3: </a:t>
            </a:r>
            <a:r>
              <a:rPr lang="en-US" altLang="it-IT" sz="2000" dirty="0">
                <a:latin typeface="Arial" panose="020B0604020202020204" pitchFamily="34" charset="0"/>
                <a:ea typeface="Calibri" panose="020F0502020204030204" pitchFamily="34" charset="0"/>
              </a:rPr>
              <a:t>All geographical maps represent territories with certain known limits: Every map grapples with making Earth, a spherical planet, appear to scale in two dimensions. But the most well-known version today — called the Mercator projection — drastically distorts the size of many countries. On the Mercator map, shown on the left, Greenland appears almost the same size as Africa. In reality, as it is shown on the right, Greenland only covers about 1/14 of Africa.</a:t>
            </a:r>
          </a:p>
        </p:txBody>
      </p:sp>
      <p:pic>
        <p:nvPicPr>
          <p:cNvPr id="8" name="image2.png" descr="https://qph.cf2.quoracdn.net/main-qimg-f5072ea2cda889bc0717476e7f0b8fad-lq">
            <a:extLst>
              <a:ext uri="{FF2B5EF4-FFF2-40B4-BE49-F238E27FC236}">
                <a16:creationId xmlns:a16="http://schemas.microsoft.com/office/drawing/2014/main" id="{C9559B61-FB66-4516-AE50-E8AD3B655BDE}"/>
              </a:ext>
            </a:extLst>
          </p:cNvPr>
          <p:cNvPicPr/>
          <p:nvPr/>
        </p:nvPicPr>
        <p:blipFill>
          <a:blip r:embed="rId2"/>
          <a:srcRect/>
          <a:stretch>
            <a:fillRect/>
          </a:stretch>
        </p:blipFill>
        <p:spPr>
          <a:xfrm>
            <a:off x="306293" y="3468328"/>
            <a:ext cx="4513131" cy="3108260"/>
          </a:xfrm>
          <a:prstGeom prst="rect">
            <a:avLst/>
          </a:prstGeom>
          <a:ln/>
        </p:spPr>
      </p:pic>
      <p:pic>
        <p:nvPicPr>
          <p:cNvPr id="6" name="Immagine 5">
            <a:extLst>
              <a:ext uri="{FF2B5EF4-FFF2-40B4-BE49-F238E27FC236}">
                <a16:creationId xmlns:a16="http://schemas.microsoft.com/office/drawing/2014/main" id="{F5AF3ACE-1665-48D0-A0AA-F92E47ECA382}"/>
              </a:ext>
            </a:extLst>
          </p:cNvPr>
          <p:cNvPicPr>
            <a:picLocks noChangeAspect="1"/>
          </p:cNvPicPr>
          <p:nvPr/>
        </p:nvPicPr>
        <p:blipFill>
          <a:blip r:embed="rId3"/>
          <a:stretch>
            <a:fillRect/>
          </a:stretch>
        </p:blipFill>
        <p:spPr>
          <a:xfrm>
            <a:off x="6011764" y="3468328"/>
            <a:ext cx="5584840" cy="3108260"/>
          </a:xfrm>
          <a:prstGeom prst="rect">
            <a:avLst/>
          </a:prstGeom>
        </p:spPr>
      </p:pic>
    </p:spTree>
    <p:extLst>
      <p:ext uri="{BB962C8B-B14F-4D97-AF65-F5344CB8AC3E}">
        <p14:creationId xmlns:p14="http://schemas.microsoft.com/office/powerpoint/2010/main" val="87628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en-US" dirty="0"/>
              <a:t>Limits in perception and modelling (</a:t>
            </a:r>
            <a:r>
              <a:rPr lang="it-IT" dirty="0"/>
              <a:t>I)</a:t>
            </a:r>
          </a:p>
        </p:txBody>
      </p:sp>
      <p:sp>
        <p:nvSpPr>
          <p:cNvPr id="5" name="Segnaposto numero diapositiva 4"/>
          <p:cNvSpPr>
            <a:spLocks noGrp="1"/>
          </p:cNvSpPr>
          <p:nvPr>
            <p:ph type="sldNum" sz="quarter" idx="15"/>
          </p:nvPr>
        </p:nvSpPr>
        <p:spPr/>
        <p:txBody>
          <a:bodyPr/>
          <a:lstStyle/>
          <a:p>
            <a:fld id="{6630F611-3D78-4E98-9E4C-D430BBAA5F6C}" type="slidenum">
              <a:rPr lang="it-IT" smtClean="0"/>
              <a:t>13</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132203" y="1827729"/>
            <a:ext cx="116832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400" b="1" dirty="0">
                <a:latin typeface="Arial" panose="020B0604020202020204" pitchFamily="34" charset="0"/>
                <a:ea typeface="Calibri" panose="020F0502020204030204" pitchFamily="34" charset="0"/>
              </a:rPr>
              <a:t>Provide an example of limits of our senses in perceiving the world </a:t>
            </a:r>
            <a:endParaRPr kumimoji="0" lang="it-IT" altLang="it-IT" sz="24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3" name="Rectangle 2">
            <a:extLst>
              <a:ext uri="{FF2B5EF4-FFF2-40B4-BE49-F238E27FC236}">
                <a16:creationId xmlns:a16="http://schemas.microsoft.com/office/drawing/2014/main" id="{447701F4-81F5-42BB-8E29-608233F66F59}"/>
              </a:ext>
            </a:extLst>
          </p:cNvPr>
          <p:cNvSpPr>
            <a:spLocks noChangeArrowheads="1"/>
          </p:cNvSpPr>
          <p:nvPr/>
        </p:nvSpPr>
        <p:spPr bwMode="auto">
          <a:xfrm>
            <a:off x="132203" y="2534654"/>
            <a:ext cx="771012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400" b="1" dirty="0">
                <a:solidFill>
                  <a:schemeClr val="accent2"/>
                </a:solidFill>
                <a:latin typeface="Arial" panose="020B0604020202020204" pitchFamily="34" charset="0"/>
                <a:ea typeface="Calibri" panose="020F0502020204030204" pitchFamily="34" charset="0"/>
              </a:rPr>
              <a:t>EXAMPLE (Sight): </a:t>
            </a:r>
            <a:r>
              <a:rPr lang="en-US" altLang="it-IT" sz="2400" dirty="0">
                <a:solidFill>
                  <a:schemeClr val="accent2"/>
                </a:solidFill>
                <a:latin typeface="Arial" panose="020B0604020202020204" pitchFamily="34" charset="0"/>
                <a:ea typeface="Calibri" panose="020F0502020204030204" pitchFamily="34" charset="0"/>
              </a:rPr>
              <a:t>We can only see a certain range of colors. Also, we need the light to be bright enough to see things.</a:t>
            </a:r>
          </a:p>
          <a:p>
            <a:pPr lvl="0"/>
            <a:endParaRPr lang="en-US" altLang="it-IT" sz="2400" b="1" dirty="0">
              <a:latin typeface="Arial" panose="020B0604020202020204" pitchFamily="34" charset="0"/>
              <a:ea typeface="Calibri" panose="020F0502020204030204" pitchFamily="34" charset="0"/>
            </a:endParaRPr>
          </a:p>
          <a:p>
            <a:pPr lvl="0"/>
            <a:r>
              <a:rPr lang="en-US" altLang="it-IT" sz="2400" b="1" dirty="0">
                <a:solidFill>
                  <a:schemeClr val="accent2"/>
                </a:solidFill>
                <a:latin typeface="Arial" panose="020B0604020202020204" pitchFamily="34" charset="0"/>
                <a:ea typeface="Calibri" panose="020F0502020204030204" pitchFamily="34" charset="0"/>
              </a:rPr>
              <a:t>EXAMPLE (Hearing): </a:t>
            </a:r>
            <a:r>
              <a:rPr lang="en-US" altLang="it-IT" sz="2400" dirty="0">
                <a:solidFill>
                  <a:schemeClr val="accent2"/>
                </a:solidFill>
                <a:latin typeface="Arial" panose="020B0604020202020204" pitchFamily="34" charset="0"/>
                <a:ea typeface="Calibri" panose="020F0502020204030204" pitchFamily="34" charset="0"/>
              </a:rPr>
              <a:t>Humans, animals and even some insects have a range of wavelengths or pitches they can sense or hear. Within this range, there is also a minimum and maximum volume that can be heard.</a:t>
            </a:r>
          </a:p>
        </p:txBody>
      </p:sp>
      <p:sp>
        <p:nvSpPr>
          <p:cNvPr id="2" name="Rettangolo 1">
            <a:extLst>
              <a:ext uri="{FF2B5EF4-FFF2-40B4-BE49-F238E27FC236}">
                <a16:creationId xmlns:a16="http://schemas.microsoft.com/office/drawing/2014/main" id="{4A641686-8693-4257-B837-A9A6EF056C16}"/>
              </a:ext>
            </a:extLst>
          </p:cNvPr>
          <p:cNvSpPr/>
          <p:nvPr/>
        </p:nvSpPr>
        <p:spPr>
          <a:xfrm>
            <a:off x="283631" y="6352151"/>
            <a:ext cx="5690212" cy="369332"/>
          </a:xfrm>
          <a:prstGeom prst="rect">
            <a:avLst/>
          </a:prstGeom>
        </p:spPr>
        <p:txBody>
          <a:bodyPr wrap="none">
            <a:spAutoFit/>
          </a:bodyPr>
          <a:lstStyle/>
          <a:p>
            <a:r>
              <a:rPr lang="en-GB" dirty="0">
                <a:solidFill>
                  <a:srgbClr val="0000FF"/>
                </a:solidFill>
                <a:ea typeface="Calibri" panose="020F0502020204030204" pitchFamily="34" charset="0"/>
                <a:hlinkClick r:id="rId2"/>
              </a:rPr>
              <a:t>https://www.school-for-champions.com/senses/limits.htm</a:t>
            </a:r>
            <a:endParaRPr lang="it-IT" dirty="0"/>
          </a:p>
        </p:txBody>
      </p:sp>
      <p:pic>
        <p:nvPicPr>
          <p:cNvPr id="3" name="Immagine 2">
            <a:extLst>
              <a:ext uri="{FF2B5EF4-FFF2-40B4-BE49-F238E27FC236}">
                <a16:creationId xmlns:a16="http://schemas.microsoft.com/office/drawing/2014/main" id="{6D5FA475-3D77-4FD3-ABC2-D88E3CE6E549}"/>
              </a:ext>
            </a:extLst>
          </p:cNvPr>
          <p:cNvPicPr>
            <a:picLocks noChangeAspect="1"/>
          </p:cNvPicPr>
          <p:nvPr/>
        </p:nvPicPr>
        <p:blipFill>
          <a:blip r:embed="rId3"/>
          <a:stretch>
            <a:fillRect/>
          </a:stretch>
        </p:blipFill>
        <p:spPr>
          <a:xfrm>
            <a:off x="8175390" y="2412140"/>
            <a:ext cx="3539687" cy="3539687"/>
          </a:xfrm>
          <a:prstGeom prst="rect">
            <a:avLst/>
          </a:prstGeom>
        </p:spPr>
      </p:pic>
    </p:spTree>
    <p:extLst>
      <p:ext uri="{BB962C8B-B14F-4D97-AF65-F5344CB8AC3E}">
        <p14:creationId xmlns:p14="http://schemas.microsoft.com/office/powerpoint/2010/main" val="144907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en-US" dirty="0"/>
              <a:t>Limits in perception and modelling (I</a:t>
            </a:r>
            <a:r>
              <a:rPr lang="it-IT" dirty="0"/>
              <a:t>I)</a:t>
            </a:r>
          </a:p>
        </p:txBody>
      </p:sp>
      <p:sp>
        <p:nvSpPr>
          <p:cNvPr id="5" name="Segnaposto numero diapositiva 4"/>
          <p:cNvSpPr>
            <a:spLocks noGrp="1"/>
          </p:cNvSpPr>
          <p:nvPr>
            <p:ph type="sldNum" sz="quarter" idx="15"/>
          </p:nvPr>
        </p:nvSpPr>
        <p:spPr/>
        <p:txBody>
          <a:bodyPr/>
          <a:lstStyle/>
          <a:p>
            <a:fld id="{6630F611-3D78-4E98-9E4C-D430BBAA5F6C}" type="slidenum">
              <a:rPr lang="it-IT" smtClean="0"/>
              <a:t>14</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132202" y="1840879"/>
            <a:ext cx="720451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400" b="1" dirty="0">
                <a:latin typeface="Arial" panose="020B0604020202020204" pitchFamily="34" charset="0"/>
                <a:ea typeface="Calibri" panose="020F0502020204030204" pitchFamily="34" charset="0"/>
              </a:rPr>
              <a:t>Provide examples of limits in modelling posed by approximation</a:t>
            </a:r>
            <a:endParaRPr kumimoji="0" lang="it-IT" altLang="it-IT" sz="24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3" name="Rectangle 2">
            <a:extLst>
              <a:ext uri="{FF2B5EF4-FFF2-40B4-BE49-F238E27FC236}">
                <a16:creationId xmlns:a16="http://schemas.microsoft.com/office/drawing/2014/main" id="{447701F4-81F5-42BB-8E29-608233F66F59}"/>
              </a:ext>
            </a:extLst>
          </p:cNvPr>
          <p:cNvSpPr>
            <a:spLocks noChangeArrowheads="1"/>
          </p:cNvSpPr>
          <p:nvPr/>
        </p:nvSpPr>
        <p:spPr bwMode="auto">
          <a:xfrm>
            <a:off x="132203" y="3088652"/>
            <a:ext cx="687102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400" b="1" dirty="0">
                <a:solidFill>
                  <a:schemeClr val="accent2"/>
                </a:solidFill>
                <a:latin typeface="Arial" panose="020B0604020202020204" pitchFamily="34" charset="0"/>
                <a:ea typeface="Calibri" panose="020F0502020204030204" pitchFamily="34" charset="0"/>
              </a:rPr>
              <a:t>EXAMPLES</a:t>
            </a:r>
          </a:p>
          <a:p>
            <a:pPr lvl="0"/>
            <a:r>
              <a:rPr lang="en-US" altLang="it-IT" sz="2400" dirty="0">
                <a:solidFill>
                  <a:schemeClr val="accent2"/>
                </a:solidFill>
                <a:latin typeface="Arial" panose="020B0604020202020204" pitchFamily="34" charset="0"/>
                <a:ea typeface="Calibri" panose="020F0502020204030204" pitchFamily="34" charset="0"/>
              </a:rPr>
              <a:t>Speed of car</a:t>
            </a:r>
          </a:p>
          <a:p>
            <a:pPr lvl="0"/>
            <a:r>
              <a:rPr lang="en-US" altLang="it-IT" sz="2400" dirty="0">
                <a:solidFill>
                  <a:schemeClr val="accent2"/>
                </a:solidFill>
                <a:latin typeface="Arial" panose="020B0604020202020204" pitchFamily="34" charset="0"/>
                <a:ea typeface="Calibri" panose="020F0502020204030204" pitchFamily="34" charset="0"/>
              </a:rPr>
              <a:t>Body temperature</a:t>
            </a:r>
          </a:p>
          <a:p>
            <a:pPr lvl="0"/>
            <a:r>
              <a:rPr lang="en-US" altLang="it-IT" sz="2400" dirty="0">
                <a:solidFill>
                  <a:schemeClr val="accent2"/>
                </a:solidFill>
                <a:latin typeface="Arial" panose="020B0604020202020204" pitchFamily="34" charset="0"/>
                <a:ea typeface="Calibri" panose="020F0502020204030204" pitchFamily="34" charset="0"/>
              </a:rPr>
              <a:t>Color of an object </a:t>
            </a:r>
          </a:p>
          <a:p>
            <a:pPr lvl="0"/>
            <a:r>
              <a:rPr lang="en-US" altLang="it-IT" sz="2400" dirty="0">
                <a:solidFill>
                  <a:schemeClr val="accent2"/>
                </a:solidFill>
                <a:latin typeface="Arial" panose="020B0604020202020204" pitchFamily="34" charset="0"/>
                <a:ea typeface="Calibri" panose="020F0502020204030204" pitchFamily="34" charset="0"/>
              </a:rPr>
              <a:t>…</a:t>
            </a:r>
          </a:p>
        </p:txBody>
      </p:sp>
      <p:pic>
        <p:nvPicPr>
          <p:cNvPr id="8194" name="Picture 2" descr="When It Comes to Color, Men &amp; Women Aren't Seeing Eye to Eye ...">
            <a:extLst>
              <a:ext uri="{FF2B5EF4-FFF2-40B4-BE49-F238E27FC236}">
                <a16:creationId xmlns:a16="http://schemas.microsoft.com/office/drawing/2014/main" id="{17F6D419-D3E1-46FC-839C-249C1154B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286" y="1882978"/>
            <a:ext cx="4424715" cy="4659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8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en-US" dirty="0"/>
              <a:t>Limits in perception and modelling (I</a:t>
            </a:r>
            <a:r>
              <a:rPr lang="it-IT" dirty="0"/>
              <a:t>II)</a:t>
            </a:r>
          </a:p>
        </p:txBody>
      </p:sp>
      <p:sp>
        <p:nvSpPr>
          <p:cNvPr id="5" name="Segnaposto numero diapositiva 4"/>
          <p:cNvSpPr>
            <a:spLocks noGrp="1"/>
          </p:cNvSpPr>
          <p:nvPr>
            <p:ph type="sldNum" sz="quarter" idx="15"/>
          </p:nvPr>
        </p:nvSpPr>
        <p:spPr/>
        <p:txBody>
          <a:bodyPr/>
          <a:lstStyle/>
          <a:p>
            <a:fld id="{6630F611-3D78-4E98-9E4C-D430BBAA5F6C}" type="slidenum">
              <a:rPr lang="it-IT" smtClean="0"/>
              <a:t>15</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132201" y="1840878"/>
            <a:ext cx="1197794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400" b="1" dirty="0">
                <a:latin typeface="Arial" panose="020B0604020202020204" pitchFamily="34" charset="0"/>
                <a:ea typeface="Calibri" panose="020F0502020204030204" pitchFamily="34" charset="0"/>
              </a:rPr>
              <a:t>Provide examples of SEMANTIC GAP </a:t>
            </a:r>
            <a:r>
              <a:rPr lang="en-US" altLang="it-IT" sz="2400" dirty="0">
                <a:latin typeface="Arial" panose="020B0604020202020204" pitchFamily="34" charset="0"/>
                <a:ea typeface="Calibri" panose="020F0502020204030204" pitchFamily="34" charset="0"/>
              </a:rPr>
              <a:t>(i.e. the fact that there is a loss of meaning when you describe the phenomenon)</a:t>
            </a: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Rettangolo 2">
            <a:extLst>
              <a:ext uri="{FF2B5EF4-FFF2-40B4-BE49-F238E27FC236}">
                <a16:creationId xmlns:a16="http://schemas.microsoft.com/office/drawing/2014/main" id="{19A7CF77-0840-4A5A-AC7F-C9499051E4A2}"/>
              </a:ext>
            </a:extLst>
          </p:cNvPr>
          <p:cNvSpPr/>
          <p:nvPr/>
        </p:nvSpPr>
        <p:spPr>
          <a:xfrm>
            <a:off x="132200" y="2816796"/>
            <a:ext cx="11561361" cy="3785652"/>
          </a:xfrm>
          <a:prstGeom prst="rect">
            <a:avLst/>
          </a:prstGeom>
        </p:spPr>
        <p:txBody>
          <a:bodyPr wrap="square">
            <a:spAutoFit/>
          </a:bodyPr>
          <a:lstStyle/>
          <a:p>
            <a:r>
              <a:rPr lang="en-US" sz="2400" b="1" dirty="0">
                <a:solidFill>
                  <a:schemeClr val="accent2"/>
                </a:solidFill>
                <a:latin typeface="Arial" panose="020B0604020202020204" pitchFamily="34" charset="0"/>
              </a:rPr>
              <a:t>EXAMPLE 1: </a:t>
            </a:r>
            <a:r>
              <a:rPr lang="en-US" sz="2400" dirty="0">
                <a:solidFill>
                  <a:schemeClr val="accent2"/>
                </a:solidFill>
                <a:latin typeface="Arial" panose="020B0604020202020204" pitchFamily="34" charset="0"/>
              </a:rPr>
              <a:t>When modelling the problem of estimating the time needed by a car to travel from one location to another, we can just concentrate on its speed (no need to consider color, model, weight …)</a:t>
            </a:r>
          </a:p>
          <a:p>
            <a:endParaRPr lang="en-US" sz="2400" dirty="0">
              <a:solidFill>
                <a:schemeClr val="accent2"/>
              </a:solidFill>
              <a:latin typeface="Arial" panose="020B0604020202020204" pitchFamily="34" charset="0"/>
            </a:endParaRPr>
          </a:p>
          <a:p>
            <a:r>
              <a:rPr lang="en-US" sz="2400" b="1" dirty="0">
                <a:solidFill>
                  <a:schemeClr val="accent2"/>
                </a:solidFill>
                <a:latin typeface="Arial" panose="020B0604020202020204" pitchFamily="34" charset="0"/>
              </a:rPr>
              <a:t>EXAMPLE 2: </a:t>
            </a:r>
            <a:r>
              <a:rPr lang="en-US" sz="2400" dirty="0">
                <a:solidFill>
                  <a:schemeClr val="accent2"/>
                </a:solidFill>
                <a:latin typeface="Arial" panose="020B0604020202020204" pitchFamily="34" charset="0"/>
              </a:rPr>
              <a:t>When modelling the problem of representing students’ performance, we can just concentrate on their scores on exams (no need to consider hair color, gender, nationality, …)</a:t>
            </a:r>
          </a:p>
          <a:p>
            <a:endParaRPr lang="en-US" sz="2400" dirty="0">
              <a:solidFill>
                <a:schemeClr val="accent2"/>
              </a:solidFill>
              <a:latin typeface="Arial" panose="020B0604020202020204" pitchFamily="34" charset="0"/>
            </a:endParaRPr>
          </a:p>
          <a:p>
            <a:r>
              <a:rPr lang="en-US" sz="2400" b="1" dirty="0">
                <a:solidFill>
                  <a:schemeClr val="accent2"/>
                </a:solidFill>
                <a:latin typeface="Arial" panose="020B0604020202020204" pitchFamily="34" charset="0"/>
              </a:rPr>
              <a:t>EXAMPLE 3: </a:t>
            </a:r>
            <a:r>
              <a:rPr lang="en-US" sz="2400" dirty="0">
                <a:solidFill>
                  <a:schemeClr val="accent2"/>
                </a:solidFill>
                <a:latin typeface="Arial" panose="020B0604020202020204" pitchFamily="34" charset="0"/>
              </a:rPr>
              <a:t>When modelling weather forecast, we cannot represent all aspects of the entire Planet Earth </a:t>
            </a:r>
          </a:p>
        </p:txBody>
      </p:sp>
    </p:spTree>
    <p:extLst>
      <p:ext uri="{BB962C8B-B14F-4D97-AF65-F5344CB8AC3E}">
        <p14:creationId xmlns:p14="http://schemas.microsoft.com/office/powerpoint/2010/main" val="2315943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a:t>The </a:t>
            </a:r>
            <a:r>
              <a:rPr lang="it-IT" dirty="0" err="1"/>
              <a:t>notion</a:t>
            </a:r>
            <a:r>
              <a:rPr lang="it-IT" dirty="0"/>
              <a:t> of </a:t>
            </a:r>
            <a:r>
              <a:rPr lang="it-IT" dirty="0" err="1"/>
              <a:t>reasoning</a:t>
            </a:r>
            <a:endParaRPr lang="it-IT" dirty="0"/>
          </a:p>
        </p:txBody>
      </p:sp>
      <p:sp>
        <p:nvSpPr>
          <p:cNvPr id="5" name="Segnaposto numero diapositiva 4"/>
          <p:cNvSpPr>
            <a:spLocks noGrp="1"/>
          </p:cNvSpPr>
          <p:nvPr>
            <p:ph type="sldNum" sz="quarter" idx="15"/>
          </p:nvPr>
        </p:nvSpPr>
        <p:spPr/>
        <p:txBody>
          <a:bodyPr/>
          <a:lstStyle/>
          <a:p>
            <a:fld id="{6630F611-3D78-4E98-9E4C-D430BBAA5F6C}" type="slidenum">
              <a:rPr lang="it-IT" smtClean="0"/>
              <a:t>16</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132203" y="1840879"/>
            <a:ext cx="1197794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400" dirty="0">
                <a:latin typeface="Arial" panose="020B0604020202020204" pitchFamily="34" charset="0"/>
                <a:ea typeface="Calibri" panose="020F0502020204030204" pitchFamily="34" charset="0"/>
              </a:rPr>
              <a:t>In general, from a computational point of view, reasoning is the process by which we infer new knowledge from what we know already.</a:t>
            </a:r>
            <a:endParaRPr kumimoji="0" lang="it-IT" altLang="it-IT" sz="180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14" name="Immagine 13">
            <a:extLst>
              <a:ext uri="{FF2B5EF4-FFF2-40B4-BE49-F238E27FC236}">
                <a16:creationId xmlns:a16="http://schemas.microsoft.com/office/drawing/2014/main" id="{56737A66-15A2-45AC-80F7-7DF029B760C0}"/>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32203" y="2891224"/>
            <a:ext cx="6678956" cy="3057881"/>
          </a:xfrm>
          <a:prstGeom prst="rect">
            <a:avLst/>
          </a:prstGeom>
          <a:noFill/>
        </p:spPr>
      </p:pic>
      <p:sp>
        <p:nvSpPr>
          <p:cNvPr id="15" name="Rettangolo 14">
            <a:extLst>
              <a:ext uri="{FF2B5EF4-FFF2-40B4-BE49-F238E27FC236}">
                <a16:creationId xmlns:a16="http://schemas.microsoft.com/office/drawing/2014/main" id="{FF3CE86C-D261-41E7-A2F4-A9019EE55FC2}"/>
              </a:ext>
            </a:extLst>
          </p:cNvPr>
          <p:cNvSpPr/>
          <p:nvPr/>
        </p:nvSpPr>
        <p:spPr>
          <a:xfrm>
            <a:off x="7227064" y="2989835"/>
            <a:ext cx="4583017" cy="2616101"/>
          </a:xfrm>
          <a:prstGeom prst="rect">
            <a:avLst/>
          </a:prstGeom>
        </p:spPr>
        <p:txBody>
          <a:bodyPr wrap="square">
            <a:spAutoFit/>
          </a:bodyPr>
          <a:lstStyle/>
          <a:p>
            <a:r>
              <a:rPr lang="en-US" sz="2000" b="1" u="sng" dirty="0">
                <a:solidFill>
                  <a:schemeClr val="accent2"/>
                </a:solidFill>
                <a:latin typeface="Arial" panose="020B0604020202020204" pitchFamily="34" charset="0"/>
              </a:rPr>
              <a:t>Premises</a:t>
            </a:r>
          </a:p>
          <a:p>
            <a:r>
              <a:rPr lang="en-US" sz="2000" dirty="0">
                <a:solidFill>
                  <a:schemeClr val="accent2"/>
                </a:solidFill>
                <a:latin typeface="Arial" panose="020B0604020202020204" pitchFamily="34" charset="0"/>
              </a:rPr>
              <a:t>Oxford is located in </a:t>
            </a:r>
            <a:r>
              <a:rPr lang="en-US" sz="2000" dirty="0" err="1">
                <a:solidFill>
                  <a:schemeClr val="accent2"/>
                </a:solidFill>
                <a:latin typeface="Arial" panose="020B0604020202020204" pitchFamily="34" charset="0"/>
              </a:rPr>
              <a:t>Oxfordshire</a:t>
            </a:r>
            <a:r>
              <a:rPr lang="en-US" sz="2000" dirty="0">
                <a:solidFill>
                  <a:schemeClr val="accent2"/>
                </a:solidFill>
                <a:latin typeface="Arial" panose="020B0604020202020204" pitchFamily="34" charset="0"/>
              </a:rPr>
              <a:t>. </a:t>
            </a:r>
            <a:r>
              <a:rPr lang="en-US" sz="2000" dirty="0" err="1">
                <a:solidFill>
                  <a:schemeClr val="accent2"/>
                </a:solidFill>
                <a:latin typeface="Arial" panose="020B0604020202020204" pitchFamily="34" charset="0"/>
              </a:rPr>
              <a:t>Oxfordshire</a:t>
            </a:r>
            <a:r>
              <a:rPr lang="en-US" sz="2000" dirty="0">
                <a:solidFill>
                  <a:schemeClr val="accent2"/>
                </a:solidFill>
                <a:latin typeface="Arial" panose="020B0604020202020204" pitchFamily="34" charset="0"/>
              </a:rPr>
              <a:t> is located in England. </a:t>
            </a:r>
          </a:p>
          <a:p>
            <a:r>
              <a:rPr lang="en-US" sz="2000" dirty="0">
                <a:solidFill>
                  <a:schemeClr val="accent2"/>
                </a:solidFill>
                <a:latin typeface="Arial" panose="020B0604020202020204" pitchFamily="34" charset="0"/>
              </a:rPr>
              <a:t>England is located in United Kingdom.</a:t>
            </a:r>
          </a:p>
          <a:p>
            <a:r>
              <a:rPr lang="en-US" sz="2000" dirty="0">
                <a:solidFill>
                  <a:schemeClr val="accent2"/>
                </a:solidFill>
                <a:latin typeface="Arial" panose="020B0604020202020204" pitchFamily="34" charset="0"/>
              </a:rPr>
              <a:t> </a:t>
            </a:r>
          </a:p>
          <a:p>
            <a:r>
              <a:rPr lang="en-US" sz="2000" b="1" u="sng" dirty="0">
                <a:solidFill>
                  <a:schemeClr val="accent2"/>
                </a:solidFill>
                <a:latin typeface="Arial" panose="020B0604020202020204" pitchFamily="34" charset="0"/>
              </a:rPr>
              <a:t>Conclusion</a:t>
            </a:r>
          </a:p>
          <a:p>
            <a:r>
              <a:rPr lang="en-US" sz="2000" dirty="0">
                <a:solidFill>
                  <a:schemeClr val="accent2"/>
                </a:solidFill>
                <a:latin typeface="Arial" panose="020B0604020202020204" pitchFamily="34" charset="0"/>
              </a:rPr>
              <a:t>Therefore, Oxford is located in United Kingdom</a:t>
            </a:r>
            <a:r>
              <a:rPr lang="en-US" sz="2400" dirty="0">
                <a:solidFill>
                  <a:schemeClr val="accent2"/>
                </a:solidFill>
                <a:latin typeface="Arial" panose="020B0604020202020204" pitchFamily="34" charset="0"/>
              </a:rPr>
              <a:t>.</a:t>
            </a:r>
            <a:endParaRPr lang="it-IT" sz="2400"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935451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err="1"/>
              <a:t>Deductive</a:t>
            </a:r>
            <a:r>
              <a:rPr lang="it-IT" dirty="0"/>
              <a:t> </a:t>
            </a:r>
            <a:r>
              <a:rPr lang="it-IT" dirty="0" err="1"/>
              <a:t>reasoning</a:t>
            </a:r>
            <a:endParaRPr lang="it-IT" dirty="0"/>
          </a:p>
        </p:txBody>
      </p:sp>
      <p:sp>
        <p:nvSpPr>
          <p:cNvPr id="5" name="Segnaposto numero diapositiva 4"/>
          <p:cNvSpPr>
            <a:spLocks noGrp="1"/>
          </p:cNvSpPr>
          <p:nvPr>
            <p:ph type="sldNum" sz="quarter" idx="15"/>
          </p:nvPr>
        </p:nvSpPr>
        <p:spPr/>
        <p:txBody>
          <a:bodyPr/>
          <a:lstStyle/>
          <a:p>
            <a:fld id="{6630F611-3D78-4E98-9E4C-D430BBAA5F6C}" type="slidenum">
              <a:rPr lang="it-IT" smtClean="0"/>
              <a:t>17</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132203" y="1840879"/>
            <a:ext cx="1197794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400" b="1" dirty="0">
                <a:latin typeface="Arial" panose="020B0604020202020204" pitchFamily="34" charset="0"/>
                <a:ea typeface="Calibri" panose="020F0502020204030204" pitchFamily="34" charset="0"/>
              </a:rPr>
              <a:t>Deductive reasoning </a:t>
            </a:r>
            <a:r>
              <a:rPr lang="en-US" altLang="it-IT" sz="2400" dirty="0">
                <a:latin typeface="Arial" panose="020B0604020202020204" pitchFamily="34" charset="0"/>
                <a:ea typeface="Calibri" panose="020F0502020204030204" pitchFamily="34" charset="0"/>
              </a:rPr>
              <a:t>is a form of reasoning where conclusions follow logically from premises.</a:t>
            </a:r>
            <a:endParaRPr kumimoji="0" lang="it-IT" altLang="it-IT" sz="180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Rettangolo 1">
            <a:extLst>
              <a:ext uri="{FF2B5EF4-FFF2-40B4-BE49-F238E27FC236}">
                <a16:creationId xmlns:a16="http://schemas.microsoft.com/office/drawing/2014/main" id="{79208A90-5FC6-4C27-AA72-0902B128C0F3}"/>
              </a:ext>
            </a:extLst>
          </p:cNvPr>
          <p:cNvSpPr/>
          <p:nvPr/>
        </p:nvSpPr>
        <p:spPr>
          <a:xfrm>
            <a:off x="7227064" y="2989835"/>
            <a:ext cx="4583017" cy="1938992"/>
          </a:xfrm>
          <a:prstGeom prst="rect">
            <a:avLst/>
          </a:prstGeom>
        </p:spPr>
        <p:txBody>
          <a:bodyPr wrap="square">
            <a:spAutoFit/>
          </a:bodyPr>
          <a:lstStyle/>
          <a:p>
            <a:r>
              <a:rPr lang="en-US" sz="2000" b="1" u="sng" dirty="0">
                <a:solidFill>
                  <a:schemeClr val="accent2"/>
                </a:solidFill>
                <a:latin typeface="Arial" panose="020B0604020202020204" pitchFamily="34" charset="0"/>
              </a:rPr>
              <a:t>Premises</a:t>
            </a:r>
          </a:p>
          <a:p>
            <a:r>
              <a:rPr lang="en-US" sz="2000" dirty="0">
                <a:solidFill>
                  <a:schemeClr val="accent2"/>
                </a:solidFill>
                <a:latin typeface="Arial" panose="020B0604020202020204" pitchFamily="34" charset="0"/>
              </a:rPr>
              <a:t>All cows eat grass</a:t>
            </a:r>
          </a:p>
          <a:p>
            <a:r>
              <a:rPr lang="en-US" sz="2000" dirty="0">
                <a:solidFill>
                  <a:schemeClr val="accent2"/>
                </a:solidFill>
                <a:latin typeface="Arial" panose="020B0604020202020204" pitchFamily="34" charset="0"/>
              </a:rPr>
              <a:t>Camilla is a cow.</a:t>
            </a:r>
          </a:p>
          <a:p>
            <a:endParaRPr lang="en-US" sz="2000" b="1" u="sng" dirty="0">
              <a:solidFill>
                <a:schemeClr val="accent2"/>
              </a:solidFill>
              <a:latin typeface="Arial" panose="020B0604020202020204" pitchFamily="34" charset="0"/>
            </a:endParaRPr>
          </a:p>
          <a:p>
            <a:r>
              <a:rPr lang="en-US" sz="2000" b="1" u="sng" dirty="0">
                <a:solidFill>
                  <a:schemeClr val="accent2"/>
                </a:solidFill>
                <a:latin typeface="Arial" panose="020B0604020202020204" pitchFamily="34" charset="0"/>
              </a:rPr>
              <a:t>Conclusion</a:t>
            </a:r>
          </a:p>
          <a:p>
            <a:r>
              <a:rPr lang="en-US" sz="2000" dirty="0">
                <a:solidFill>
                  <a:schemeClr val="accent2"/>
                </a:solidFill>
                <a:latin typeface="Arial" panose="020B0604020202020204" pitchFamily="34" charset="0"/>
              </a:rPr>
              <a:t>Camilla eats grass.</a:t>
            </a:r>
          </a:p>
        </p:txBody>
      </p:sp>
      <p:pic>
        <p:nvPicPr>
          <p:cNvPr id="9" name="Immagine 8" descr="Beyond the burps: 4 ways for cows to have a positive impact | Greenbiz">
            <a:extLst>
              <a:ext uri="{FF2B5EF4-FFF2-40B4-BE49-F238E27FC236}">
                <a16:creationId xmlns:a16="http://schemas.microsoft.com/office/drawing/2014/main" id="{A87609A8-8E68-4BAD-9C4E-831120F1F1F6}"/>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227683" y="2989835"/>
            <a:ext cx="4429733" cy="2770731"/>
          </a:xfrm>
          <a:prstGeom prst="rect">
            <a:avLst/>
          </a:prstGeom>
          <a:noFill/>
          <a:ln>
            <a:noFill/>
          </a:ln>
        </p:spPr>
      </p:pic>
    </p:spTree>
    <p:extLst>
      <p:ext uri="{BB962C8B-B14F-4D97-AF65-F5344CB8AC3E}">
        <p14:creationId xmlns:p14="http://schemas.microsoft.com/office/powerpoint/2010/main" val="3780647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err="1"/>
              <a:t>Inductive</a:t>
            </a:r>
            <a:r>
              <a:rPr lang="it-IT" dirty="0"/>
              <a:t> </a:t>
            </a:r>
            <a:r>
              <a:rPr lang="it-IT" dirty="0" err="1"/>
              <a:t>reasoning</a:t>
            </a:r>
            <a:endParaRPr lang="it-IT" dirty="0"/>
          </a:p>
        </p:txBody>
      </p:sp>
      <p:sp>
        <p:nvSpPr>
          <p:cNvPr id="5" name="Segnaposto numero diapositiva 4"/>
          <p:cNvSpPr>
            <a:spLocks noGrp="1"/>
          </p:cNvSpPr>
          <p:nvPr>
            <p:ph type="sldNum" sz="quarter" idx="15"/>
          </p:nvPr>
        </p:nvSpPr>
        <p:spPr/>
        <p:txBody>
          <a:bodyPr/>
          <a:lstStyle/>
          <a:p>
            <a:fld id="{6630F611-3D78-4E98-9E4C-D430BBAA5F6C}" type="slidenum">
              <a:rPr lang="it-IT" smtClean="0"/>
              <a:t>18</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132203" y="1840879"/>
            <a:ext cx="1197794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400" b="1" dirty="0">
                <a:latin typeface="Arial" panose="020B0604020202020204" pitchFamily="34" charset="0"/>
                <a:ea typeface="Calibri" panose="020F0502020204030204" pitchFamily="34" charset="0"/>
              </a:rPr>
              <a:t>Inductive reasoning </a:t>
            </a:r>
            <a:r>
              <a:rPr lang="en-US" altLang="it-IT" sz="2400" dirty="0">
                <a:latin typeface="Arial" panose="020B0604020202020204" pitchFamily="34" charset="0"/>
                <a:ea typeface="Calibri" panose="020F0502020204030204" pitchFamily="34" charset="0"/>
              </a:rPr>
              <a:t>is a form of reasoning where conclusions follow from limited observations, by the process of generalization.</a:t>
            </a:r>
            <a:endParaRPr kumimoji="0" lang="it-IT" altLang="it-IT" sz="180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Rettangolo 1">
            <a:extLst>
              <a:ext uri="{FF2B5EF4-FFF2-40B4-BE49-F238E27FC236}">
                <a16:creationId xmlns:a16="http://schemas.microsoft.com/office/drawing/2014/main" id="{79208A90-5FC6-4C27-AA72-0902B128C0F3}"/>
              </a:ext>
            </a:extLst>
          </p:cNvPr>
          <p:cNvSpPr/>
          <p:nvPr/>
        </p:nvSpPr>
        <p:spPr>
          <a:xfrm>
            <a:off x="7160964" y="2989835"/>
            <a:ext cx="4649117" cy="1938992"/>
          </a:xfrm>
          <a:prstGeom prst="rect">
            <a:avLst/>
          </a:prstGeom>
        </p:spPr>
        <p:txBody>
          <a:bodyPr wrap="square">
            <a:spAutoFit/>
          </a:bodyPr>
          <a:lstStyle/>
          <a:p>
            <a:r>
              <a:rPr lang="en-US" sz="2000" b="1" u="sng" dirty="0">
                <a:solidFill>
                  <a:schemeClr val="accent2"/>
                </a:solidFill>
                <a:latin typeface="Arial" panose="020B0604020202020204" pitchFamily="34" charset="0"/>
              </a:rPr>
              <a:t>Premises</a:t>
            </a:r>
          </a:p>
          <a:p>
            <a:r>
              <a:rPr lang="en-US" sz="2000" dirty="0">
                <a:solidFill>
                  <a:schemeClr val="accent2"/>
                </a:solidFill>
                <a:latin typeface="Arial" panose="020B0604020202020204" pitchFamily="34" charset="0"/>
              </a:rPr>
              <a:t>Camilla and Viktor are cows.</a:t>
            </a:r>
          </a:p>
          <a:p>
            <a:r>
              <a:rPr lang="en-US" sz="2000" dirty="0">
                <a:solidFill>
                  <a:schemeClr val="accent2"/>
                </a:solidFill>
                <a:latin typeface="Arial" panose="020B0604020202020204" pitchFamily="34" charset="0"/>
              </a:rPr>
              <a:t>Camilla and Viktor eat grass.</a:t>
            </a:r>
          </a:p>
          <a:p>
            <a:endParaRPr lang="en-US" sz="2000" b="1" u="sng" dirty="0">
              <a:solidFill>
                <a:schemeClr val="accent2"/>
              </a:solidFill>
              <a:latin typeface="Arial" panose="020B0604020202020204" pitchFamily="34" charset="0"/>
            </a:endParaRPr>
          </a:p>
          <a:p>
            <a:r>
              <a:rPr lang="en-US" sz="2000" b="1" u="sng" dirty="0">
                <a:solidFill>
                  <a:schemeClr val="accent2"/>
                </a:solidFill>
                <a:latin typeface="Arial" panose="020B0604020202020204" pitchFamily="34" charset="0"/>
              </a:rPr>
              <a:t>Conclusion</a:t>
            </a:r>
          </a:p>
          <a:p>
            <a:r>
              <a:rPr lang="en-US" sz="2000" dirty="0">
                <a:solidFill>
                  <a:schemeClr val="accent2"/>
                </a:solidFill>
                <a:latin typeface="Arial" panose="020B0604020202020204" pitchFamily="34" charset="0"/>
              </a:rPr>
              <a:t>All cows eat grass</a:t>
            </a:r>
          </a:p>
        </p:txBody>
      </p:sp>
      <p:pic>
        <p:nvPicPr>
          <p:cNvPr id="8" name="Immagine 7" descr="Beyond the burps: 4 ways for cows to have a positive impact | Greenbiz">
            <a:extLst>
              <a:ext uri="{FF2B5EF4-FFF2-40B4-BE49-F238E27FC236}">
                <a16:creationId xmlns:a16="http://schemas.microsoft.com/office/drawing/2014/main" id="{5FAF2C91-9E73-4555-B6A7-FAD266CDC755}"/>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227683" y="2989835"/>
            <a:ext cx="4429733" cy="2770731"/>
          </a:xfrm>
          <a:prstGeom prst="rect">
            <a:avLst/>
          </a:prstGeom>
          <a:noFill/>
          <a:ln>
            <a:noFill/>
          </a:ln>
        </p:spPr>
      </p:pic>
    </p:spTree>
    <p:extLst>
      <p:ext uri="{BB962C8B-B14F-4D97-AF65-F5344CB8AC3E}">
        <p14:creationId xmlns:p14="http://schemas.microsoft.com/office/powerpoint/2010/main" val="462794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err="1"/>
              <a:t>Reasoning</a:t>
            </a:r>
            <a:r>
              <a:rPr lang="it-IT" dirty="0"/>
              <a:t> (I)</a:t>
            </a:r>
          </a:p>
        </p:txBody>
      </p:sp>
      <p:sp>
        <p:nvSpPr>
          <p:cNvPr id="5" name="Segnaposto numero diapositiva 4"/>
          <p:cNvSpPr>
            <a:spLocks noGrp="1"/>
          </p:cNvSpPr>
          <p:nvPr>
            <p:ph type="sldNum" sz="quarter" idx="15"/>
          </p:nvPr>
        </p:nvSpPr>
        <p:spPr/>
        <p:txBody>
          <a:bodyPr/>
          <a:lstStyle/>
          <a:p>
            <a:fld id="{6630F611-3D78-4E98-9E4C-D430BBAA5F6C}" type="slidenum">
              <a:rPr lang="it-IT" smtClean="0"/>
              <a:t>19</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132203" y="1794712"/>
            <a:ext cx="78499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400" b="1" dirty="0">
                <a:latin typeface="Arial" panose="020B0604020202020204" pitchFamily="34" charset="0"/>
                <a:ea typeface="Calibri" panose="020F0502020204030204" pitchFamily="34" charset="0"/>
              </a:rPr>
              <a:t>Can inductive reasoning generate mistakes? </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3" name="Rectangle 2">
            <a:extLst>
              <a:ext uri="{FF2B5EF4-FFF2-40B4-BE49-F238E27FC236}">
                <a16:creationId xmlns:a16="http://schemas.microsoft.com/office/drawing/2014/main" id="{447701F4-81F5-42BB-8E29-608233F66F59}"/>
              </a:ext>
            </a:extLst>
          </p:cNvPr>
          <p:cNvSpPr>
            <a:spLocks noChangeArrowheads="1"/>
          </p:cNvSpPr>
          <p:nvPr/>
        </p:nvSpPr>
        <p:spPr bwMode="auto">
          <a:xfrm>
            <a:off x="132203" y="2326415"/>
            <a:ext cx="698935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GB" altLang="it-IT" sz="2400" b="1" dirty="0">
                <a:solidFill>
                  <a:schemeClr val="accent2"/>
                </a:solidFill>
                <a:latin typeface="Arial" panose="020B0604020202020204" pitchFamily="34" charset="0"/>
              </a:rPr>
              <a:t>ANSWER: </a:t>
            </a:r>
            <a:r>
              <a:rPr lang="en-GB" sz="2400" dirty="0">
                <a:solidFill>
                  <a:schemeClr val="accent2"/>
                </a:solidFill>
                <a:latin typeface="Arial" panose="020B0604020202020204" pitchFamily="34" charset="0"/>
              </a:rPr>
              <a:t>YES, BECAUSE PREMISES ARE BASED ON PARTIAL OBSERVATIONS.</a:t>
            </a:r>
            <a:endParaRPr lang="it-IT" altLang="it-IT" sz="2400" dirty="0">
              <a:solidFill>
                <a:schemeClr val="accent2"/>
              </a:solidFill>
              <a:latin typeface="Arial" panose="020B0604020202020204" pitchFamily="34" charset="0"/>
            </a:endParaRPr>
          </a:p>
        </p:txBody>
      </p:sp>
      <p:pic>
        <p:nvPicPr>
          <p:cNvPr id="2050" name="Picture 2" descr="http://4.bp.blogspot.com/-gQzEVPRwbcM/UmfNBARQ15I/AAAAAAAABMQ/LcoyeGqzOGI/s1600/inductive+and+deductive+reasoning.jpg">
            <a:extLst>
              <a:ext uri="{FF2B5EF4-FFF2-40B4-BE49-F238E27FC236}">
                <a16:creationId xmlns:a16="http://schemas.microsoft.com/office/drawing/2014/main" id="{420BFB13-B5F2-4088-A68C-FDEC0C73C2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298" t="8774" r="15947" b="14920"/>
          <a:stretch/>
        </p:blipFill>
        <p:spPr bwMode="auto">
          <a:xfrm>
            <a:off x="7121562" y="1854358"/>
            <a:ext cx="4844289" cy="427570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1D4D3A81-1ED4-47B0-854D-ACFEE3C09A8D}"/>
              </a:ext>
            </a:extLst>
          </p:cNvPr>
          <p:cNvSpPr>
            <a:spLocks noChangeArrowheads="1"/>
          </p:cNvSpPr>
          <p:nvPr/>
        </p:nvSpPr>
        <p:spPr bwMode="auto">
          <a:xfrm>
            <a:off x="152401" y="3808352"/>
            <a:ext cx="78499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400" b="1" dirty="0">
                <a:latin typeface="Arial" panose="020B0604020202020204" pitchFamily="34" charset="0"/>
                <a:ea typeface="Calibri" panose="020F0502020204030204" pitchFamily="34" charset="0"/>
              </a:rPr>
              <a:t>Can deductive reasoning generate mistakes? </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EF70555D-8F42-4788-A8B6-89E70350C95A}"/>
              </a:ext>
            </a:extLst>
          </p:cNvPr>
          <p:cNvSpPr>
            <a:spLocks noChangeArrowheads="1"/>
          </p:cNvSpPr>
          <p:nvPr/>
        </p:nvSpPr>
        <p:spPr bwMode="auto">
          <a:xfrm>
            <a:off x="152401" y="4340055"/>
            <a:ext cx="784997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GB" altLang="it-IT" sz="2400" b="1" dirty="0">
                <a:solidFill>
                  <a:schemeClr val="accent2"/>
                </a:solidFill>
                <a:latin typeface="Arial" panose="020B0604020202020204" pitchFamily="34" charset="0"/>
              </a:rPr>
              <a:t>ANSWER: </a:t>
            </a:r>
            <a:r>
              <a:rPr lang="en-US" sz="2400" dirty="0">
                <a:solidFill>
                  <a:schemeClr val="accent2"/>
                </a:solidFill>
                <a:latin typeface="Arial" panose="020B0604020202020204" pitchFamily="34" charset="0"/>
              </a:rPr>
              <a:t>NO IF PREMISES ARE TRUE AND WE ASSUME A CLOSED WORLD.</a:t>
            </a:r>
            <a:endParaRPr lang="it-IT" altLang="it-IT" sz="2400" dirty="0">
              <a:solidFill>
                <a:schemeClr val="accent2"/>
              </a:solidFill>
              <a:latin typeface="Arial" panose="020B0604020202020204" pitchFamily="34" charset="0"/>
            </a:endParaRPr>
          </a:p>
        </p:txBody>
      </p:sp>
    </p:spTree>
    <p:extLst>
      <p:ext uri="{BB962C8B-B14F-4D97-AF65-F5344CB8AC3E}">
        <p14:creationId xmlns:p14="http://schemas.microsoft.com/office/powerpoint/2010/main" val="207096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err="1"/>
              <a:t>Preamble</a:t>
            </a:r>
            <a:r>
              <a:rPr lang="it-IT" dirty="0"/>
              <a:t>: from </a:t>
            </a:r>
            <a:r>
              <a:rPr lang="it-IT" dirty="0" err="1"/>
              <a:t>perception</a:t>
            </a:r>
            <a:r>
              <a:rPr lang="it-IT" dirty="0"/>
              <a:t> to knowledge (I)</a:t>
            </a:r>
          </a:p>
        </p:txBody>
      </p:sp>
      <p:sp>
        <p:nvSpPr>
          <p:cNvPr id="5" name="Segnaposto numero diapositiva 4"/>
          <p:cNvSpPr>
            <a:spLocks noGrp="1"/>
          </p:cNvSpPr>
          <p:nvPr>
            <p:ph type="sldNum" sz="quarter" idx="15"/>
          </p:nvPr>
        </p:nvSpPr>
        <p:spPr/>
        <p:txBody>
          <a:bodyPr/>
          <a:lstStyle/>
          <a:p>
            <a:fld id="{6630F611-3D78-4E98-9E4C-D430BBAA5F6C}" type="slidenum">
              <a:rPr lang="it-IT" smtClean="0"/>
              <a:t>2</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2842351" y="1835460"/>
            <a:ext cx="92678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dirty="0">
                <a:latin typeface="Arial" panose="020B0604020202020204" pitchFamily="34" charset="0"/>
                <a:cs typeface="Arial" panose="020B0604020202020204" pitchFamily="34" charset="0"/>
              </a:rPr>
              <a:t>We use </a:t>
            </a:r>
            <a:r>
              <a:rPr lang="en-US" sz="2000" b="1" dirty="0">
                <a:latin typeface="Arial" panose="020B0604020202020204" pitchFamily="34" charset="0"/>
                <a:cs typeface="Arial" panose="020B0604020202020204" pitchFamily="34" charset="0"/>
              </a:rPr>
              <a:t>perception</a:t>
            </a:r>
            <a:r>
              <a:rPr lang="en-US" sz="2000" dirty="0">
                <a:latin typeface="Arial" panose="020B0604020202020204" pitchFamily="34" charset="0"/>
                <a:cs typeface="Arial" panose="020B0604020202020204" pitchFamily="34" charset="0"/>
              </a:rPr>
              <a:t> to detect objects, their properties and relations between them. </a:t>
            </a:r>
          </a:p>
          <a:p>
            <a:r>
              <a:rPr lang="en-US" sz="2000" dirty="0">
                <a:solidFill>
                  <a:schemeClr val="accent2"/>
                </a:solidFill>
                <a:latin typeface="Arial" panose="020B0604020202020204" pitchFamily="34" charset="0"/>
                <a:cs typeface="Arial" panose="020B0604020202020204" pitchFamily="34" charset="0"/>
              </a:rPr>
              <a:t>Example: through our senses (in this case only the sight) we can detect that in the picture there are green (property) bananas (objects) growing (relation) on a tree (object).</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However, we understand that they are bananas from the sensory interpretation of raw </a:t>
            </a:r>
            <a:r>
              <a:rPr lang="en-US" sz="2000" b="1" dirty="0">
                <a:latin typeface="Arial" panose="020B0604020202020204" pitchFamily="34" charset="0"/>
                <a:cs typeface="Arial" panose="020B0604020202020204" pitchFamily="34" charset="0"/>
              </a:rPr>
              <a:t>data</a:t>
            </a:r>
            <a:r>
              <a:rPr lang="en-US" sz="2000" dirty="0">
                <a:latin typeface="Arial" panose="020B0604020202020204" pitchFamily="34" charset="0"/>
                <a:cs typeface="Arial" panose="020B0604020202020204" pitchFamily="34" charset="0"/>
              </a:rPr>
              <a:t>. </a:t>
            </a:r>
          </a:p>
          <a:p>
            <a:r>
              <a:rPr lang="en-US" sz="2000" dirty="0">
                <a:solidFill>
                  <a:schemeClr val="accent2"/>
                </a:solidFill>
                <a:latin typeface="Arial" panose="020B0604020202020204" pitchFamily="34" charset="0"/>
                <a:cs typeface="Arial" panose="020B0604020202020204" pitchFamily="34" charset="0"/>
              </a:rPr>
              <a:t>Example: the shape of these objects is curve and their color is green. We can measure curves in degrees. Our eyes transform light into electrical impulses; we can detect the degree of the fundamental </a:t>
            </a:r>
            <a:r>
              <a:rPr lang="en-US" sz="2000" dirty="0" err="1">
                <a:solidFill>
                  <a:schemeClr val="accent2"/>
                </a:solidFill>
                <a:latin typeface="Arial" panose="020B0604020202020204" pitchFamily="34" charset="0"/>
                <a:cs typeface="Arial" panose="020B0604020202020204" pitchFamily="34" charset="0"/>
              </a:rPr>
              <a:t>colours</a:t>
            </a:r>
            <a:r>
              <a:rPr lang="en-US" sz="2000" dirty="0">
                <a:solidFill>
                  <a:schemeClr val="accent2"/>
                </a:solidFill>
                <a:latin typeface="Arial" panose="020B0604020202020204" pitchFamily="34" charset="0"/>
                <a:cs typeface="Arial" panose="020B0604020202020204" pitchFamily="34" charset="0"/>
              </a:rPr>
              <a:t> red (R), green (G), and blue (B).</a:t>
            </a:r>
          </a:p>
        </p:txBody>
      </p:sp>
      <p:pic>
        <p:nvPicPr>
          <p:cNvPr id="13" name="Immagine 12">
            <a:extLst>
              <a:ext uri="{FF2B5EF4-FFF2-40B4-BE49-F238E27FC236}">
                <a16:creationId xmlns:a16="http://schemas.microsoft.com/office/drawing/2014/main" id="{04957D6F-EFA3-4784-99AA-02E33FC06A9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bwMode="auto">
          <a:xfrm>
            <a:off x="94920" y="1835460"/>
            <a:ext cx="2655313" cy="264633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3424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a:t>Test yourself (I)</a:t>
            </a:r>
          </a:p>
        </p:txBody>
      </p:sp>
      <p:sp>
        <p:nvSpPr>
          <p:cNvPr id="5" name="Segnaposto numero diapositiva 4"/>
          <p:cNvSpPr>
            <a:spLocks noGrp="1"/>
          </p:cNvSpPr>
          <p:nvPr>
            <p:ph type="sldNum" sz="quarter" idx="15"/>
          </p:nvPr>
        </p:nvSpPr>
        <p:spPr/>
        <p:txBody>
          <a:bodyPr/>
          <a:lstStyle/>
          <a:p>
            <a:fld id="{6630F611-3D78-4E98-9E4C-D430BBAA5F6C}" type="slidenum">
              <a:rPr lang="it-IT" smtClean="0"/>
              <a:t>20</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44085" y="1847662"/>
            <a:ext cx="11977949"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400" b="1" dirty="0">
                <a:latin typeface="Arial" panose="020B0604020202020204" pitchFamily="34" charset="0"/>
                <a:ea typeface="Calibri" panose="020F0502020204030204" pitchFamily="34" charset="0"/>
              </a:rPr>
              <a:t>Which of the following sentences about PERCEPTION is true?</a:t>
            </a:r>
          </a:p>
          <a:p>
            <a:pPr marL="457200" lvl="0" indent="-457200">
              <a:spcBef>
                <a:spcPts val="600"/>
              </a:spcBef>
              <a:buFont typeface="+mj-lt"/>
              <a:buAutoNum type="alphaLcParenR"/>
            </a:pPr>
            <a:r>
              <a:rPr lang="en-US" altLang="it-IT" sz="2400" dirty="0">
                <a:latin typeface="Arial" panose="020B0604020202020204" pitchFamily="34" charset="0"/>
                <a:ea typeface="Calibri" panose="020F0502020204030204" pitchFamily="34" charset="0"/>
              </a:rPr>
              <a:t>Perception is an error-free process</a:t>
            </a:r>
          </a:p>
          <a:p>
            <a:pPr marL="457200" lvl="0" indent="-457200">
              <a:spcBef>
                <a:spcPts val="600"/>
              </a:spcBef>
              <a:buFont typeface="+mj-lt"/>
              <a:buAutoNum type="alphaLcParenR"/>
            </a:pPr>
            <a:r>
              <a:rPr lang="en-US" altLang="it-IT" sz="2400" dirty="0">
                <a:latin typeface="Arial" panose="020B0604020202020204" pitchFamily="34" charset="0"/>
                <a:ea typeface="Calibri" panose="020F0502020204030204" pitchFamily="34" charset="0"/>
              </a:rPr>
              <a:t>Perception can give us a complete understanding of the observed phenomenon</a:t>
            </a:r>
          </a:p>
          <a:p>
            <a:pPr marL="457200" lvl="0" indent="-457200">
              <a:spcBef>
                <a:spcPts val="600"/>
              </a:spcBef>
              <a:buFont typeface="+mj-lt"/>
              <a:buAutoNum type="alphaLcParenR"/>
            </a:pPr>
            <a:r>
              <a:rPr lang="en-US" altLang="it-IT" sz="2400" dirty="0">
                <a:latin typeface="Arial" panose="020B0604020202020204" pitchFamily="34" charset="0"/>
                <a:ea typeface="Calibri" panose="020F0502020204030204" pitchFamily="34" charset="0"/>
              </a:rPr>
              <a:t>We use perception to detect objects, their properties and relations between them</a:t>
            </a:r>
          </a:p>
          <a:p>
            <a:pPr marL="457200" lvl="0" indent="-457200">
              <a:spcBef>
                <a:spcPts val="600"/>
              </a:spcBef>
              <a:buFont typeface="+mj-lt"/>
              <a:buAutoNum type="alphaLcParenR"/>
            </a:pPr>
            <a:r>
              <a:rPr lang="en-US" altLang="it-IT" sz="2400" dirty="0">
                <a:latin typeface="Arial" panose="020B0604020202020204" pitchFamily="34" charset="0"/>
                <a:ea typeface="Calibri" panose="020F0502020204030204" pitchFamily="34" charset="0"/>
              </a:rPr>
              <a:t>We reason about a certain phenomenon by means of perception</a:t>
            </a: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Rettangolo 2">
            <a:extLst>
              <a:ext uri="{FF2B5EF4-FFF2-40B4-BE49-F238E27FC236}">
                <a16:creationId xmlns:a16="http://schemas.microsoft.com/office/drawing/2014/main" id="{19A7CF77-0840-4A5A-AC7F-C9499051E4A2}"/>
              </a:ext>
            </a:extLst>
          </p:cNvPr>
          <p:cNvSpPr/>
          <p:nvPr/>
        </p:nvSpPr>
        <p:spPr>
          <a:xfrm>
            <a:off x="44085" y="4649224"/>
            <a:ext cx="11561361" cy="461665"/>
          </a:xfrm>
          <a:prstGeom prst="rect">
            <a:avLst/>
          </a:prstGeom>
        </p:spPr>
        <p:txBody>
          <a:bodyPr wrap="square">
            <a:spAutoFit/>
          </a:bodyPr>
          <a:lstStyle/>
          <a:p>
            <a:r>
              <a:rPr lang="en-US" sz="2400" b="1" dirty="0">
                <a:solidFill>
                  <a:schemeClr val="accent2"/>
                </a:solidFill>
                <a:latin typeface="Arial" panose="020B0604020202020204" pitchFamily="34" charset="0"/>
              </a:rPr>
              <a:t>ANSWER: </a:t>
            </a:r>
            <a:r>
              <a:rPr lang="en-US" sz="2400" dirty="0">
                <a:solidFill>
                  <a:schemeClr val="accent2"/>
                </a:solidFill>
                <a:latin typeface="Arial" panose="020B0604020202020204" pitchFamily="34" charset="0"/>
              </a:rPr>
              <a:t>c</a:t>
            </a:r>
          </a:p>
        </p:txBody>
      </p:sp>
    </p:spTree>
    <p:extLst>
      <p:ext uri="{BB962C8B-B14F-4D97-AF65-F5344CB8AC3E}">
        <p14:creationId xmlns:p14="http://schemas.microsoft.com/office/powerpoint/2010/main" val="332280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a:t>Test yourself (I)</a:t>
            </a:r>
          </a:p>
        </p:txBody>
      </p:sp>
      <p:sp>
        <p:nvSpPr>
          <p:cNvPr id="5" name="Segnaposto numero diapositiva 4"/>
          <p:cNvSpPr>
            <a:spLocks noGrp="1"/>
          </p:cNvSpPr>
          <p:nvPr>
            <p:ph type="sldNum" sz="quarter" idx="15"/>
          </p:nvPr>
        </p:nvSpPr>
        <p:spPr/>
        <p:txBody>
          <a:bodyPr/>
          <a:lstStyle/>
          <a:p>
            <a:fld id="{6630F611-3D78-4E98-9E4C-D430BBAA5F6C}" type="slidenum">
              <a:rPr lang="it-IT" smtClean="0"/>
              <a:t>21</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44085" y="1768793"/>
            <a:ext cx="11977949" cy="298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400" b="1" dirty="0">
                <a:latin typeface="Arial" panose="020B0604020202020204" pitchFamily="34" charset="0"/>
                <a:ea typeface="Calibri" panose="020F0502020204030204" pitchFamily="34" charset="0"/>
              </a:rPr>
              <a:t>Which of the following sentences about AMBIGUITY in natural language is false?</a:t>
            </a:r>
          </a:p>
          <a:p>
            <a:pPr marL="457200" lvl="0" indent="-457200">
              <a:spcBef>
                <a:spcPts val="600"/>
              </a:spcBef>
              <a:buFont typeface="+mj-lt"/>
              <a:buAutoNum type="alphaLcParenR"/>
            </a:pPr>
            <a:r>
              <a:rPr lang="en-US" altLang="it-IT" sz="2400" dirty="0">
                <a:latin typeface="Arial" panose="020B0604020202020204" pitchFamily="34" charset="0"/>
              </a:rPr>
              <a:t>A sentence in natural language might be ambiguous because of the multiple ways it can be interpreted grammatically</a:t>
            </a:r>
          </a:p>
          <a:p>
            <a:pPr marL="457200" lvl="0" indent="-457200">
              <a:spcBef>
                <a:spcPts val="600"/>
              </a:spcBef>
              <a:buFont typeface="+mj-lt"/>
              <a:buAutoNum type="alphaLcParenR"/>
            </a:pPr>
            <a:r>
              <a:rPr lang="en-US" altLang="it-IT" sz="2400" dirty="0">
                <a:latin typeface="Arial" panose="020B0604020202020204" pitchFamily="34" charset="0"/>
              </a:rPr>
              <a:t>A certain degree of ambiguity is unavoidable in natural languages</a:t>
            </a:r>
          </a:p>
          <a:p>
            <a:pPr marL="457200" lvl="0" indent="-457200">
              <a:spcBef>
                <a:spcPts val="600"/>
              </a:spcBef>
              <a:buFont typeface="+mj-lt"/>
              <a:buAutoNum type="alphaLcParenR"/>
            </a:pPr>
            <a:r>
              <a:rPr lang="en-US" altLang="it-IT" sz="2400" dirty="0">
                <a:latin typeface="Arial" panose="020B0604020202020204" pitchFamily="34" charset="0"/>
              </a:rPr>
              <a:t>A sentence in natural language might be ambiguous because of the presence of words that have synonyms</a:t>
            </a:r>
          </a:p>
          <a:p>
            <a:pPr marL="457200" lvl="0" indent="-457200">
              <a:spcBef>
                <a:spcPts val="600"/>
              </a:spcBef>
              <a:buFont typeface="+mj-lt"/>
              <a:buAutoNum type="alphaLcParenR"/>
            </a:pPr>
            <a:r>
              <a:rPr lang="en-US" altLang="it-IT" sz="2400" dirty="0">
                <a:latin typeface="Arial" panose="020B0604020202020204" pitchFamily="34" charset="0"/>
              </a:rPr>
              <a:t>Polysemy generates ambiguity</a:t>
            </a: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Rettangolo 2">
            <a:extLst>
              <a:ext uri="{FF2B5EF4-FFF2-40B4-BE49-F238E27FC236}">
                <a16:creationId xmlns:a16="http://schemas.microsoft.com/office/drawing/2014/main" id="{19A7CF77-0840-4A5A-AC7F-C9499051E4A2}"/>
              </a:ext>
            </a:extLst>
          </p:cNvPr>
          <p:cNvSpPr/>
          <p:nvPr/>
        </p:nvSpPr>
        <p:spPr>
          <a:xfrm>
            <a:off x="44085" y="5255489"/>
            <a:ext cx="11561361" cy="461665"/>
          </a:xfrm>
          <a:prstGeom prst="rect">
            <a:avLst/>
          </a:prstGeom>
        </p:spPr>
        <p:txBody>
          <a:bodyPr wrap="square">
            <a:spAutoFit/>
          </a:bodyPr>
          <a:lstStyle/>
          <a:p>
            <a:r>
              <a:rPr lang="en-US" sz="2400" b="1" dirty="0">
                <a:solidFill>
                  <a:schemeClr val="accent2"/>
                </a:solidFill>
                <a:latin typeface="Arial" panose="020B0604020202020204" pitchFamily="34" charset="0"/>
              </a:rPr>
              <a:t>ANSWER: </a:t>
            </a:r>
            <a:r>
              <a:rPr lang="en-US" sz="2400" dirty="0">
                <a:solidFill>
                  <a:schemeClr val="accent2"/>
                </a:solidFill>
                <a:latin typeface="Arial" panose="020B0604020202020204" pitchFamily="34" charset="0"/>
              </a:rPr>
              <a:t>c</a:t>
            </a:r>
          </a:p>
        </p:txBody>
      </p:sp>
    </p:spTree>
    <p:extLst>
      <p:ext uri="{BB962C8B-B14F-4D97-AF65-F5344CB8AC3E}">
        <p14:creationId xmlns:p14="http://schemas.microsoft.com/office/powerpoint/2010/main" val="346093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err="1"/>
              <a:t>Homework</a:t>
            </a:r>
            <a:r>
              <a:rPr lang="it-IT" dirty="0"/>
              <a:t> (I)</a:t>
            </a:r>
          </a:p>
        </p:txBody>
      </p:sp>
      <p:sp>
        <p:nvSpPr>
          <p:cNvPr id="5" name="Segnaposto numero diapositiva 4"/>
          <p:cNvSpPr>
            <a:spLocks noGrp="1"/>
          </p:cNvSpPr>
          <p:nvPr>
            <p:ph type="sldNum" sz="quarter" idx="15"/>
          </p:nvPr>
        </p:nvSpPr>
        <p:spPr/>
        <p:txBody>
          <a:bodyPr/>
          <a:lstStyle/>
          <a:p>
            <a:fld id="{6630F611-3D78-4E98-9E4C-D430BBAA5F6C}" type="slidenum">
              <a:rPr lang="it-IT" smtClean="0"/>
              <a:t>22</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107025" y="1807945"/>
            <a:ext cx="11977949" cy="420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200" b="1" dirty="0">
                <a:latin typeface="Arial" panose="020B0604020202020204" pitchFamily="34" charset="0"/>
                <a:ea typeface="Calibri" panose="020F0502020204030204" pitchFamily="34" charset="0"/>
              </a:rPr>
              <a:t>Answer to the following questions</a:t>
            </a:r>
          </a:p>
          <a:p>
            <a:pPr marL="457200" lvl="0" indent="-457200">
              <a:spcBef>
                <a:spcPts val="300"/>
              </a:spcBef>
              <a:buFont typeface="+mj-lt"/>
              <a:buAutoNum type="arabicPeriod"/>
            </a:pPr>
            <a:r>
              <a:rPr lang="en-US" altLang="it-IT" sz="2200" dirty="0">
                <a:latin typeface="Arial" panose="020B0604020202020204" pitchFamily="34" charset="0"/>
                <a:ea typeface="Calibri" panose="020F0502020204030204" pitchFamily="34" charset="0"/>
              </a:rPr>
              <a:t>Why, in modelling, it is so important to consider the role of perception?</a:t>
            </a:r>
          </a:p>
          <a:p>
            <a:pPr marL="457200" lvl="0" indent="-457200">
              <a:spcBef>
                <a:spcPts val="300"/>
              </a:spcBef>
              <a:buFont typeface="+mj-lt"/>
              <a:buAutoNum type="arabicPeriod"/>
            </a:pPr>
            <a:r>
              <a:rPr lang="en-US" altLang="it-IT" sz="2200" dirty="0">
                <a:latin typeface="Arial" panose="020B0604020202020204" pitchFamily="34" charset="0"/>
                <a:ea typeface="Calibri" panose="020F0502020204030204" pitchFamily="34" charset="0"/>
              </a:rPr>
              <a:t>What is the relation between our senses and the way we describe the world?</a:t>
            </a:r>
          </a:p>
          <a:p>
            <a:pPr marL="457200" lvl="0" indent="-457200">
              <a:spcBef>
                <a:spcPts val="300"/>
              </a:spcBef>
              <a:buFont typeface="+mj-lt"/>
              <a:buAutoNum type="arabicPeriod"/>
            </a:pPr>
            <a:r>
              <a:rPr lang="en-US" altLang="it-IT" sz="2200" dirty="0">
                <a:latin typeface="Arial" panose="020B0604020202020204" pitchFamily="34" charset="0"/>
                <a:ea typeface="Calibri" panose="020F0502020204030204" pitchFamily="34" charset="0"/>
              </a:rPr>
              <a:t>What is the role of abstraction in describing the world?</a:t>
            </a:r>
          </a:p>
          <a:p>
            <a:pPr marL="457200" lvl="0" indent="-457200">
              <a:spcBef>
                <a:spcPts val="300"/>
              </a:spcBef>
              <a:buFont typeface="+mj-lt"/>
              <a:buAutoNum type="arabicPeriod"/>
            </a:pPr>
            <a:r>
              <a:rPr lang="en-US" altLang="it-IT" sz="2200" dirty="0">
                <a:latin typeface="Arial" panose="020B0604020202020204" pitchFamily="34" charset="0"/>
                <a:ea typeface="Calibri" panose="020F0502020204030204" pitchFamily="34" charset="0"/>
              </a:rPr>
              <a:t>What exactly we focus on when we describe a phenomenon?</a:t>
            </a:r>
          </a:p>
          <a:p>
            <a:pPr marL="457200" lvl="0" indent="-457200">
              <a:spcBef>
                <a:spcPts val="300"/>
              </a:spcBef>
              <a:buFont typeface="+mj-lt"/>
              <a:buAutoNum type="arabicPeriod"/>
            </a:pPr>
            <a:r>
              <a:rPr lang="en-US" altLang="it-IT" sz="2200" dirty="0">
                <a:latin typeface="Arial" panose="020B0604020202020204" pitchFamily="34" charset="0"/>
                <a:ea typeface="Calibri" panose="020F0502020204030204" pitchFamily="34" charset="0"/>
              </a:rPr>
              <a:t>What are the limits of a natural language in describing the world?</a:t>
            </a:r>
          </a:p>
          <a:p>
            <a:pPr marL="457200" lvl="0" indent="-457200">
              <a:spcBef>
                <a:spcPts val="300"/>
              </a:spcBef>
              <a:buFont typeface="+mj-lt"/>
              <a:buAutoNum type="arabicPeriod"/>
            </a:pPr>
            <a:r>
              <a:rPr lang="en-US" altLang="it-IT" sz="2200" dirty="0">
                <a:latin typeface="Arial" panose="020B0604020202020204" pitchFamily="34" charset="0"/>
                <a:ea typeface="Calibri" panose="020F0502020204030204" pitchFamily="34" charset="0"/>
              </a:rPr>
              <a:t>What kind of tools can be used to codify a language and the meaning of its words?</a:t>
            </a:r>
          </a:p>
          <a:p>
            <a:pPr marL="457200" lvl="0" indent="-457200">
              <a:spcBef>
                <a:spcPts val="300"/>
              </a:spcBef>
              <a:buFont typeface="+mj-lt"/>
              <a:buAutoNum type="arabicPeriod"/>
            </a:pPr>
            <a:r>
              <a:rPr lang="en-US" altLang="it-IT" sz="2200" dirty="0">
                <a:latin typeface="Arial" panose="020B0604020202020204" pitchFamily="34" charset="0"/>
                <a:ea typeface="Calibri" panose="020F0502020204030204" pitchFamily="34" charset="0"/>
              </a:rPr>
              <a:t>What is knowledge?</a:t>
            </a:r>
          </a:p>
          <a:p>
            <a:pPr marL="457200" lvl="0" indent="-457200">
              <a:spcBef>
                <a:spcPts val="300"/>
              </a:spcBef>
              <a:buFont typeface="+mj-lt"/>
              <a:buAutoNum type="arabicPeriod"/>
            </a:pPr>
            <a:r>
              <a:rPr lang="en-US" altLang="it-IT" sz="2200" dirty="0">
                <a:latin typeface="Arial" panose="020B0604020202020204" pitchFamily="34" charset="0"/>
                <a:ea typeface="Calibri" panose="020F0502020204030204" pitchFamily="34" charset="0"/>
              </a:rPr>
              <a:t>What is the fundamental goal of reasoning?</a:t>
            </a:r>
          </a:p>
          <a:p>
            <a:pPr marL="457200" lvl="0" indent="-457200">
              <a:spcBef>
                <a:spcPts val="300"/>
              </a:spcBef>
              <a:buFont typeface="+mj-lt"/>
              <a:buAutoNum type="arabicPeriod"/>
            </a:pPr>
            <a:r>
              <a:rPr lang="en-US" altLang="it-IT" sz="2200" dirty="0">
                <a:latin typeface="Arial" panose="020B0604020202020204" pitchFamily="34" charset="0"/>
                <a:ea typeface="Calibri" panose="020F0502020204030204" pitchFamily="34" charset="0"/>
              </a:rPr>
              <a:t>Is reasoning an error-free process?</a:t>
            </a:r>
          </a:p>
          <a:p>
            <a:pPr marL="457200" lvl="0" indent="-457200">
              <a:spcBef>
                <a:spcPts val="300"/>
              </a:spcBef>
              <a:buFont typeface="+mj-lt"/>
              <a:buAutoNum type="arabicPeriod"/>
            </a:pPr>
            <a:r>
              <a:rPr lang="en-US" altLang="it-IT" sz="2200" dirty="0">
                <a:latin typeface="Arial" panose="020B0604020202020204" pitchFamily="34" charset="0"/>
                <a:ea typeface="Calibri" panose="020F0502020204030204" pitchFamily="34" charset="0"/>
              </a:rPr>
              <a:t>Can you describe some of the typical pitfalls in reasoning?</a:t>
            </a: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Tree>
    <p:extLst>
      <p:ext uri="{BB962C8B-B14F-4D97-AF65-F5344CB8AC3E}">
        <p14:creationId xmlns:p14="http://schemas.microsoft.com/office/powerpoint/2010/main" val="1172058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err="1"/>
              <a:t>Homework</a:t>
            </a:r>
            <a:r>
              <a:rPr lang="it-IT" dirty="0"/>
              <a:t> (II)</a:t>
            </a:r>
          </a:p>
        </p:txBody>
      </p:sp>
      <p:sp>
        <p:nvSpPr>
          <p:cNvPr id="5" name="Segnaposto numero diapositiva 4"/>
          <p:cNvSpPr>
            <a:spLocks noGrp="1"/>
          </p:cNvSpPr>
          <p:nvPr>
            <p:ph type="sldNum" sz="quarter" idx="15"/>
          </p:nvPr>
        </p:nvSpPr>
        <p:spPr/>
        <p:txBody>
          <a:bodyPr/>
          <a:lstStyle/>
          <a:p>
            <a:fld id="{6630F611-3D78-4E98-9E4C-D430BBAA5F6C}" type="slidenum">
              <a:rPr lang="it-IT" smtClean="0"/>
              <a:t>23</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95366" y="1848560"/>
            <a:ext cx="11875388" cy="442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200" b="1" dirty="0">
                <a:latin typeface="Arial" panose="020B0604020202020204" pitchFamily="34" charset="0"/>
                <a:ea typeface="Calibri" panose="020F0502020204030204" pitchFamily="34" charset="0"/>
              </a:rPr>
              <a:t>Provide examples about the following types of fallacies:</a:t>
            </a:r>
          </a:p>
          <a:p>
            <a:pPr marL="457200" lvl="0" indent="-457200">
              <a:spcBef>
                <a:spcPts val="300"/>
              </a:spcBef>
              <a:buFont typeface="+mj-lt"/>
              <a:buAutoNum type="arabicPeriod"/>
            </a:pPr>
            <a:r>
              <a:rPr lang="en-US" altLang="it-IT" sz="2200" b="1" dirty="0">
                <a:latin typeface="Arial" panose="020B0604020202020204" pitchFamily="34" charset="0"/>
                <a:ea typeface="Calibri" panose="020F0502020204030204" pitchFamily="34" charset="0"/>
              </a:rPr>
              <a:t>Optical illusion </a:t>
            </a:r>
            <a:r>
              <a:rPr lang="en-US" altLang="it-IT" sz="2200" dirty="0">
                <a:latin typeface="Arial" panose="020B0604020202020204" pitchFamily="34" charset="0"/>
                <a:ea typeface="Calibri" panose="020F0502020204030204" pitchFamily="34" charset="0"/>
              </a:rPr>
              <a:t>(characterized by a visual percept that arguably appears to differ from reality)</a:t>
            </a:r>
          </a:p>
          <a:p>
            <a:pPr marL="457200" lvl="0" indent="-457200">
              <a:spcBef>
                <a:spcPts val="300"/>
              </a:spcBef>
              <a:buFont typeface="+mj-lt"/>
              <a:buAutoNum type="arabicPeriod"/>
            </a:pPr>
            <a:r>
              <a:rPr lang="en-US" altLang="it-IT" sz="2200" b="1" dirty="0">
                <a:latin typeface="Arial" panose="020B0604020202020204" pitchFamily="34" charset="0"/>
                <a:ea typeface="Calibri" panose="020F0502020204030204" pitchFamily="34" charset="0"/>
              </a:rPr>
              <a:t>Cognitive bias </a:t>
            </a:r>
            <a:r>
              <a:rPr lang="en-US" altLang="it-IT" sz="2200" dirty="0">
                <a:latin typeface="Arial" panose="020B0604020202020204" pitchFamily="34" charset="0"/>
                <a:ea typeface="Calibri" panose="020F0502020204030204" pitchFamily="34" charset="0"/>
              </a:rPr>
              <a:t>(systematic patterns of deviation from norm and/or rationality in judgment)</a:t>
            </a:r>
          </a:p>
          <a:p>
            <a:pPr marL="457200" lvl="0" indent="-457200">
              <a:spcBef>
                <a:spcPts val="300"/>
              </a:spcBef>
              <a:buFont typeface="+mj-lt"/>
              <a:buAutoNum type="arabicPeriod"/>
            </a:pPr>
            <a:r>
              <a:rPr lang="en-US" altLang="it-IT" sz="2200" b="1" dirty="0">
                <a:latin typeface="Arial" panose="020B0604020202020204" pitchFamily="34" charset="0"/>
                <a:ea typeface="Calibri" panose="020F0502020204030204" pitchFamily="34" charset="0"/>
              </a:rPr>
              <a:t>Map - Territory confusion </a:t>
            </a:r>
            <a:r>
              <a:rPr lang="en-US" altLang="it-IT" sz="2200" dirty="0">
                <a:latin typeface="Arial" panose="020B0604020202020204" pitchFamily="34" charset="0"/>
                <a:ea typeface="Calibri" panose="020F0502020204030204" pitchFamily="34" charset="0"/>
              </a:rPr>
              <a:t>(when someone confuses the semantics of a term with what it represents.)</a:t>
            </a:r>
          </a:p>
          <a:p>
            <a:pPr marL="457200" lvl="0" indent="-457200">
              <a:spcBef>
                <a:spcPts val="300"/>
              </a:spcBef>
              <a:buFont typeface="+mj-lt"/>
              <a:buAutoNum type="arabicPeriod"/>
            </a:pPr>
            <a:r>
              <a:rPr lang="en-US" altLang="it-IT" sz="2200" b="1" dirty="0">
                <a:latin typeface="Arial" panose="020B0604020202020204" pitchFamily="34" charset="0"/>
                <a:ea typeface="Calibri" panose="020F0502020204030204" pitchFamily="34" charset="0"/>
              </a:rPr>
              <a:t>Correlation/causation fallacy </a:t>
            </a:r>
            <a:r>
              <a:rPr lang="en-US" altLang="it-IT" sz="2200" dirty="0">
                <a:latin typeface="Arial" panose="020B0604020202020204" pitchFamily="34" charset="0"/>
                <a:ea typeface="Calibri" panose="020F0502020204030204" pitchFamily="34" charset="0"/>
              </a:rPr>
              <a:t>(when people believe that correlation equals causation)</a:t>
            </a:r>
          </a:p>
          <a:p>
            <a:pPr marL="457200" lvl="0" indent="-457200">
              <a:spcBef>
                <a:spcPts val="300"/>
              </a:spcBef>
              <a:buFont typeface="+mj-lt"/>
              <a:buAutoNum type="arabicPeriod"/>
            </a:pPr>
            <a:r>
              <a:rPr lang="en-US" altLang="it-IT" sz="2200" b="1" dirty="0">
                <a:latin typeface="Arial" panose="020B0604020202020204" pitchFamily="34" charset="0"/>
                <a:ea typeface="Calibri" panose="020F0502020204030204" pitchFamily="34" charset="0"/>
              </a:rPr>
              <a:t>Bandwagon fallacy </a:t>
            </a:r>
            <a:r>
              <a:rPr lang="en-US" altLang="it-IT" sz="2200" dirty="0">
                <a:latin typeface="Arial" panose="020B0604020202020204" pitchFamily="34" charset="0"/>
                <a:ea typeface="Calibri" panose="020F0502020204030204" pitchFamily="34" charset="0"/>
              </a:rPr>
              <a:t>(if many people agree on the same point, it must be true)</a:t>
            </a:r>
          </a:p>
          <a:p>
            <a:pPr marL="457200" lvl="0" indent="-457200">
              <a:spcBef>
                <a:spcPts val="300"/>
              </a:spcBef>
              <a:buFont typeface="+mj-lt"/>
              <a:buAutoNum type="arabicPeriod"/>
            </a:pPr>
            <a:r>
              <a:rPr lang="en-US" altLang="it-IT" sz="2200" b="1" dirty="0">
                <a:latin typeface="Arial" panose="020B0604020202020204" pitchFamily="34" charset="0"/>
                <a:ea typeface="Calibri" panose="020F0502020204030204" pitchFamily="34" charset="0"/>
              </a:rPr>
              <a:t>Anecdotal evidence fallacy </a:t>
            </a:r>
            <a:r>
              <a:rPr lang="en-US" altLang="it-IT" sz="2200" dirty="0">
                <a:latin typeface="Arial" panose="020B0604020202020204" pitchFamily="34" charset="0"/>
                <a:ea typeface="Calibri" panose="020F0502020204030204" pitchFamily="34" charset="0"/>
              </a:rPr>
              <a:t>(rather than using hard facts, people base their arguments on their own experiences)</a:t>
            </a:r>
          </a:p>
          <a:p>
            <a:pPr marL="457200" lvl="0" indent="-457200">
              <a:spcBef>
                <a:spcPts val="300"/>
              </a:spcBef>
              <a:buFont typeface="+mj-lt"/>
              <a:buAutoNum type="arabicPeriod"/>
            </a:pPr>
            <a:r>
              <a:rPr lang="en-US" altLang="it-IT" sz="2200" b="1" dirty="0">
                <a:latin typeface="Arial" panose="020B0604020202020204" pitchFamily="34" charset="0"/>
                <a:ea typeface="Calibri" panose="020F0502020204030204" pitchFamily="34" charset="0"/>
              </a:rPr>
              <a:t>Proof fallacy </a:t>
            </a:r>
            <a:r>
              <a:rPr lang="en-US" altLang="it-IT" sz="2200" dirty="0">
                <a:latin typeface="Arial" panose="020B0604020202020204" pitchFamily="34" charset="0"/>
                <a:ea typeface="Calibri" panose="020F0502020204030204" pitchFamily="34" charset="0"/>
              </a:rPr>
              <a:t>(you assume something is true simply because there is no evidence against it)</a:t>
            </a: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Tree>
    <p:extLst>
      <p:ext uri="{BB962C8B-B14F-4D97-AF65-F5344CB8AC3E}">
        <p14:creationId xmlns:p14="http://schemas.microsoft.com/office/powerpoint/2010/main" val="674798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err="1"/>
              <a:t>Representing</a:t>
            </a:r>
            <a:r>
              <a:rPr lang="it-IT" dirty="0"/>
              <a:t> the world: </a:t>
            </a:r>
            <a:r>
              <a:rPr lang="it-IT" dirty="0" err="1"/>
              <a:t>key</a:t>
            </a:r>
            <a:r>
              <a:rPr lang="it-IT" dirty="0"/>
              <a:t> </a:t>
            </a:r>
            <a:r>
              <a:rPr lang="it-IT" dirty="0" err="1"/>
              <a:t>questions</a:t>
            </a:r>
            <a:endParaRPr lang="it-IT" dirty="0"/>
          </a:p>
        </p:txBody>
      </p:sp>
      <p:sp>
        <p:nvSpPr>
          <p:cNvPr id="5" name="Segnaposto numero diapositiva 4"/>
          <p:cNvSpPr>
            <a:spLocks noGrp="1"/>
          </p:cNvSpPr>
          <p:nvPr>
            <p:ph type="sldNum" sz="quarter" idx="15"/>
          </p:nvPr>
        </p:nvSpPr>
        <p:spPr/>
        <p:txBody>
          <a:bodyPr/>
          <a:lstStyle/>
          <a:p>
            <a:fld id="{6630F611-3D78-4E98-9E4C-D430BBAA5F6C}" type="slidenum">
              <a:rPr lang="it-IT" smtClean="0"/>
              <a:t>24</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153955" y="1861984"/>
            <a:ext cx="1188408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400" b="1" dirty="0">
                <a:latin typeface="Arial" panose="020B0604020202020204" pitchFamily="34" charset="0"/>
                <a:ea typeface="Calibri" panose="020F0502020204030204" pitchFamily="34" charset="0"/>
              </a:rPr>
              <a:t>What are the consequences of the semantic gap when representing a certain phenomenon? Are there also positive consequences? </a:t>
            </a:r>
            <a:endParaRPr kumimoji="0" lang="it-IT" altLang="it-IT" sz="24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3" name="Rectangle 2">
            <a:extLst>
              <a:ext uri="{FF2B5EF4-FFF2-40B4-BE49-F238E27FC236}">
                <a16:creationId xmlns:a16="http://schemas.microsoft.com/office/drawing/2014/main" id="{447701F4-81F5-42BB-8E29-608233F66F59}"/>
              </a:ext>
            </a:extLst>
          </p:cNvPr>
          <p:cNvSpPr>
            <a:spLocks noChangeArrowheads="1"/>
          </p:cNvSpPr>
          <p:nvPr/>
        </p:nvSpPr>
        <p:spPr bwMode="auto">
          <a:xfrm>
            <a:off x="153955" y="3013543"/>
            <a:ext cx="1168328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kumimoji="0" lang="en-GB" altLang="it-IT" sz="2400" b="1" i="0" u="none" strike="noStrike" cap="none" normalizeH="0" baseline="0" dirty="0">
                <a:ln>
                  <a:noFill/>
                </a:ln>
                <a:solidFill>
                  <a:schemeClr val="accent2"/>
                </a:solidFill>
                <a:effectLst/>
                <a:latin typeface="Arial" panose="020B0604020202020204" pitchFamily="34" charset="0"/>
                <a:ea typeface="Calibri" panose="020F0502020204030204" pitchFamily="34" charset="0"/>
              </a:rPr>
              <a:t>ANSWER: </a:t>
            </a:r>
            <a:r>
              <a:rPr lang="en-US" altLang="it-IT" sz="2400" dirty="0">
                <a:solidFill>
                  <a:schemeClr val="accent2"/>
                </a:solidFill>
                <a:latin typeface="Arial" panose="020B0604020202020204" pitchFamily="34" charset="0"/>
                <a:ea typeface="Calibri" panose="020F0502020204030204" pitchFamily="34" charset="0"/>
              </a:rPr>
              <a:t>GIVEN THAT IT IS NOT POSSIBLE TO FULLY REPRESENT A PHENOMENON, WE MUST FOCUS ONLY ON THE RELEVANT ASPECTS FOR THE TASK AT HAND, AND EVEN IN THIS CASE WE CAN ONLY CONCENTRATE ON SOME OF THE FEATURES WITH A CERTAIN DEGREE OF APPROXIMATION. A POSITIVE CONSEQUENCE IS THAT BY FOCUSING ON THE KEY FEATURES, APPROPRIATELY SELECTED, WE CAN LIMIT COMPLEXITY OF REASONING WITH A REASONABLE APPROXIMATION OF CORRESPONCENCE WITH THE REAL WORLD.</a:t>
            </a:r>
            <a:endParaRPr kumimoji="0" lang="it-IT" altLang="it-IT" sz="2400" b="0" i="0" u="none" strike="noStrike" cap="none" normalizeH="0" baseline="0" dirty="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149463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err="1"/>
              <a:t>Analogical</a:t>
            </a:r>
            <a:r>
              <a:rPr lang="it-IT" dirty="0"/>
              <a:t> and </a:t>
            </a:r>
            <a:r>
              <a:rPr lang="it-IT" dirty="0" err="1"/>
              <a:t>linguistic</a:t>
            </a:r>
            <a:r>
              <a:rPr lang="it-IT" dirty="0"/>
              <a:t> </a:t>
            </a:r>
            <a:r>
              <a:rPr lang="it-IT" dirty="0" err="1"/>
              <a:t>models</a:t>
            </a:r>
            <a:r>
              <a:rPr lang="it-IT" dirty="0"/>
              <a:t> (I)</a:t>
            </a:r>
          </a:p>
        </p:txBody>
      </p:sp>
      <p:sp>
        <p:nvSpPr>
          <p:cNvPr id="5" name="Segnaposto numero diapositiva 4"/>
          <p:cNvSpPr>
            <a:spLocks noGrp="1"/>
          </p:cNvSpPr>
          <p:nvPr>
            <p:ph type="sldNum" sz="quarter" idx="15"/>
          </p:nvPr>
        </p:nvSpPr>
        <p:spPr/>
        <p:txBody>
          <a:bodyPr/>
          <a:lstStyle/>
          <a:p>
            <a:fld id="{6630F611-3D78-4E98-9E4C-D430BBAA5F6C}" type="slidenum">
              <a:rPr lang="it-IT" smtClean="0"/>
              <a:t>25</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153955" y="1861984"/>
            <a:ext cx="1188408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400" b="1" dirty="0">
                <a:latin typeface="Arial" panose="020B0604020202020204" pitchFamily="34" charset="0"/>
                <a:ea typeface="Calibri" panose="020F0502020204030204" pitchFamily="34" charset="0"/>
              </a:rPr>
              <a:t>By abstraction come up with both a linguistic and an analogical model of the following phenomenon: Weather of the week for the purpose of forecasting</a:t>
            </a: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3" name="Rectangle 2">
            <a:extLst>
              <a:ext uri="{FF2B5EF4-FFF2-40B4-BE49-F238E27FC236}">
                <a16:creationId xmlns:a16="http://schemas.microsoft.com/office/drawing/2014/main" id="{447701F4-81F5-42BB-8E29-608233F66F59}"/>
              </a:ext>
            </a:extLst>
          </p:cNvPr>
          <p:cNvSpPr>
            <a:spLocks noChangeArrowheads="1"/>
          </p:cNvSpPr>
          <p:nvPr/>
        </p:nvSpPr>
        <p:spPr bwMode="auto">
          <a:xfrm>
            <a:off x="153955" y="2849982"/>
            <a:ext cx="116832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GB" altLang="it-IT" sz="2400" dirty="0">
                <a:solidFill>
                  <a:schemeClr val="accent2"/>
                </a:solidFill>
                <a:latin typeface="Arial" panose="020B0604020202020204" pitchFamily="34" charset="0"/>
                <a:ea typeface="Calibri" panose="020F0502020204030204" pitchFamily="34" charset="0"/>
              </a:rPr>
              <a:t>ANALOGICAL MODEL</a:t>
            </a:r>
            <a:endParaRPr kumimoji="0" lang="it-IT" altLang="it-IT" sz="2400" i="0" u="none" strike="noStrike" cap="none" normalizeH="0" baseline="0" dirty="0">
              <a:ln>
                <a:noFill/>
              </a:ln>
              <a:solidFill>
                <a:schemeClr val="accent2"/>
              </a:solidFill>
              <a:effectLst/>
              <a:latin typeface="Arial" panose="020B0604020202020204" pitchFamily="34" charset="0"/>
            </a:endParaRPr>
          </a:p>
        </p:txBody>
      </p:sp>
      <p:sp>
        <p:nvSpPr>
          <p:cNvPr id="8" name="Rectangle 2">
            <a:extLst>
              <a:ext uri="{FF2B5EF4-FFF2-40B4-BE49-F238E27FC236}">
                <a16:creationId xmlns:a16="http://schemas.microsoft.com/office/drawing/2014/main" id="{0CB903CB-7322-483A-8878-52EF3C9E16CA}"/>
              </a:ext>
            </a:extLst>
          </p:cNvPr>
          <p:cNvSpPr>
            <a:spLocks noChangeArrowheads="1"/>
          </p:cNvSpPr>
          <p:nvPr/>
        </p:nvSpPr>
        <p:spPr bwMode="auto">
          <a:xfrm>
            <a:off x="153955" y="4571393"/>
            <a:ext cx="1168328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it-IT" altLang="it-IT" sz="2400" dirty="0">
                <a:solidFill>
                  <a:schemeClr val="accent2"/>
                </a:solidFill>
                <a:latin typeface="Arial" panose="020B0604020202020204" pitchFamily="34" charset="0"/>
                <a:ea typeface="Calibri" panose="020F0502020204030204" pitchFamily="34" charset="0"/>
              </a:rPr>
              <a:t>LINGUISTIC MODEL (IN ITALIAN)</a:t>
            </a:r>
          </a:p>
          <a:p>
            <a:pPr lvl="0"/>
            <a:r>
              <a:rPr lang="it-IT" altLang="it-IT" sz="2400" dirty="0">
                <a:solidFill>
                  <a:schemeClr val="accent2"/>
                </a:solidFill>
                <a:latin typeface="Arial" panose="020B0604020202020204" pitchFamily="34" charset="0"/>
                <a:ea typeface="Calibri" panose="020F0502020204030204" pitchFamily="34" charset="0"/>
              </a:rPr>
              <a:t>	“Lunedì cielo sereno, ma il tempo peggiorerà nella settimana passando a 	nuvoloso martedì e molto nuvoloso i giorni successivi fino a venerdì con forti 	temporali ed un progressivo abbassamento delle temperature.”</a:t>
            </a:r>
          </a:p>
        </p:txBody>
      </p:sp>
      <p:pic>
        <p:nvPicPr>
          <p:cNvPr id="9" name="Immagine 8">
            <a:extLst>
              <a:ext uri="{FF2B5EF4-FFF2-40B4-BE49-F238E27FC236}">
                <a16:creationId xmlns:a16="http://schemas.microsoft.com/office/drawing/2014/main" id="{EA481AF9-A25B-4F19-A788-8D1C7C69E955}"/>
              </a:ext>
            </a:extLst>
          </p:cNvPr>
          <p:cNvPicPr>
            <a:picLocks noChangeAspect="1"/>
          </p:cNvPicPr>
          <p:nvPr/>
        </p:nvPicPr>
        <p:blipFill>
          <a:blip r:embed="rId2">
            <a:extLst>
              <a:ext uri="{28A0092B-C50C-407E-A947-70E740481C1C}">
                <a14:useLocalDpi xmlns:a14="http://schemas.microsoft.com/office/drawing/2010/main" val="0"/>
              </a:ext>
            </a:extLst>
          </a:blip>
          <a:srcRect l="47748" t="57007" r="30174" b="33672"/>
          <a:stretch>
            <a:fillRect/>
          </a:stretch>
        </p:blipFill>
        <p:spPr bwMode="auto">
          <a:xfrm>
            <a:off x="992620" y="3429000"/>
            <a:ext cx="4566751" cy="1083118"/>
          </a:xfrm>
          <a:prstGeom prst="rect">
            <a:avLst/>
          </a:prstGeom>
          <a:noFill/>
          <a:ln>
            <a:noFill/>
          </a:ln>
        </p:spPr>
      </p:pic>
    </p:spTree>
    <p:extLst>
      <p:ext uri="{BB962C8B-B14F-4D97-AF65-F5344CB8AC3E}">
        <p14:creationId xmlns:p14="http://schemas.microsoft.com/office/powerpoint/2010/main" val="17045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err="1"/>
              <a:t>Analogical</a:t>
            </a:r>
            <a:r>
              <a:rPr lang="it-IT" dirty="0"/>
              <a:t> and </a:t>
            </a:r>
            <a:r>
              <a:rPr lang="it-IT" dirty="0" err="1"/>
              <a:t>linguistic</a:t>
            </a:r>
            <a:r>
              <a:rPr lang="it-IT" dirty="0"/>
              <a:t> </a:t>
            </a:r>
            <a:r>
              <a:rPr lang="it-IT" dirty="0" err="1"/>
              <a:t>models</a:t>
            </a:r>
            <a:r>
              <a:rPr lang="it-IT" dirty="0"/>
              <a:t> (II)</a:t>
            </a:r>
          </a:p>
        </p:txBody>
      </p:sp>
      <p:sp>
        <p:nvSpPr>
          <p:cNvPr id="5" name="Segnaposto numero diapositiva 4"/>
          <p:cNvSpPr>
            <a:spLocks noGrp="1"/>
          </p:cNvSpPr>
          <p:nvPr>
            <p:ph type="sldNum" sz="quarter" idx="15"/>
          </p:nvPr>
        </p:nvSpPr>
        <p:spPr/>
        <p:txBody>
          <a:bodyPr/>
          <a:lstStyle/>
          <a:p>
            <a:fld id="{6630F611-3D78-4E98-9E4C-D430BBAA5F6C}" type="slidenum">
              <a:rPr lang="it-IT" smtClean="0"/>
              <a:t>26</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91015" y="1873190"/>
            <a:ext cx="118840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400" b="1" dirty="0">
                <a:latin typeface="Arial" panose="020B0604020202020204" pitchFamily="34" charset="0"/>
                <a:ea typeface="Calibri" panose="020F0502020204030204" pitchFamily="34" charset="0"/>
              </a:rPr>
              <a:t>Given the models below say if they are coherent with the observed phenomenon</a:t>
            </a: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2" name="Immagine 1">
            <a:extLst>
              <a:ext uri="{FF2B5EF4-FFF2-40B4-BE49-F238E27FC236}">
                <a16:creationId xmlns:a16="http://schemas.microsoft.com/office/drawing/2014/main" id="{EFCB98E2-07E0-4811-815B-AC546CC3987E}"/>
              </a:ext>
            </a:extLst>
          </p:cNvPr>
          <p:cNvPicPr>
            <a:picLocks noChangeAspect="1"/>
          </p:cNvPicPr>
          <p:nvPr/>
        </p:nvPicPr>
        <p:blipFill>
          <a:blip r:embed="rId2"/>
          <a:stretch>
            <a:fillRect/>
          </a:stretch>
        </p:blipFill>
        <p:spPr>
          <a:xfrm>
            <a:off x="188085" y="2459504"/>
            <a:ext cx="6318981" cy="4218417"/>
          </a:xfrm>
          <a:prstGeom prst="rect">
            <a:avLst/>
          </a:prstGeom>
        </p:spPr>
      </p:pic>
      <p:sp>
        <p:nvSpPr>
          <p:cNvPr id="3" name="Rettangolo 2">
            <a:extLst>
              <a:ext uri="{FF2B5EF4-FFF2-40B4-BE49-F238E27FC236}">
                <a16:creationId xmlns:a16="http://schemas.microsoft.com/office/drawing/2014/main" id="{33EF2155-3282-42A3-AC7D-8A5977B4769D}"/>
              </a:ext>
            </a:extLst>
          </p:cNvPr>
          <p:cNvSpPr/>
          <p:nvPr/>
        </p:nvSpPr>
        <p:spPr>
          <a:xfrm>
            <a:off x="6621138" y="2459504"/>
            <a:ext cx="5489014" cy="1631216"/>
          </a:xfrm>
          <a:prstGeom prst="rect">
            <a:avLst/>
          </a:prstGeom>
        </p:spPr>
        <p:txBody>
          <a:bodyPr wrap="square">
            <a:spAutoFit/>
          </a:bodyPr>
          <a:lstStyle/>
          <a:p>
            <a:pPr marL="457200" indent="-457200">
              <a:buFont typeface="+mj-lt"/>
              <a:buAutoNum type="alphaLcParenR"/>
            </a:pPr>
            <a:r>
              <a:rPr lang="en-US" sz="2000" dirty="0">
                <a:latin typeface="Arial" panose="020B0604020202020204" pitchFamily="34" charset="0"/>
              </a:rPr>
              <a:t>“apples fall form trees” </a:t>
            </a:r>
          </a:p>
          <a:p>
            <a:pPr marL="457200" indent="-457200">
              <a:buFont typeface="+mj-lt"/>
              <a:buAutoNum type="alphaLcParenR"/>
            </a:pPr>
            <a:r>
              <a:rPr lang="en-US" sz="2000" dirty="0">
                <a:latin typeface="Arial" panose="020B0604020202020204" pitchFamily="34" charset="0"/>
              </a:rPr>
              <a:t>“apples can be eaten”</a:t>
            </a:r>
          </a:p>
          <a:p>
            <a:pPr marL="457200" indent="-457200">
              <a:buFont typeface="+mj-lt"/>
              <a:buAutoNum type="alphaLcParenR"/>
            </a:pPr>
            <a:r>
              <a:rPr lang="en-US" sz="2000" dirty="0">
                <a:latin typeface="Arial" panose="020B0604020202020204" pitchFamily="34" charset="0"/>
              </a:rPr>
              <a:t>“the reason why an apple falls from its tree is that the apple is attracted by Earth”</a:t>
            </a:r>
          </a:p>
          <a:p>
            <a:pPr marL="457200" indent="-457200">
              <a:buFont typeface="+mj-lt"/>
              <a:buAutoNum type="alphaLcParenR"/>
            </a:pPr>
            <a:r>
              <a:rPr lang="en-US" sz="2000" dirty="0">
                <a:latin typeface="Arial" panose="020B0604020202020204" pitchFamily="34" charset="0"/>
              </a:rPr>
              <a:t>.</a:t>
            </a:r>
          </a:p>
        </p:txBody>
      </p:sp>
      <p:pic>
        <p:nvPicPr>
          <p:cNvPr id="12" name="Immagine 11" descr="Fuerza de gravedad: qué es, características, ley de gravitación, ejemplos">
            <a:extLst>
              <a:ext uri="{FF2B5EF4-FFF2-40B4-BE49-F238E27FC236}">
                <a16:creationId xmlns:a16="http://schemas.microsoft.com/office/drawing/2014/main" id="{9B593948-0B0B-456F-BCD0-3C4F22A0DCA4}"/>
              </a:ext>
            </a:extLst>
          </p:cNvPr>
          <p:cNvPicPr/>
          <p:nvPr/>
        </p:nvPicPr>
        <p:blipFill>
          <a:blip r:embed="rId3" cstate="print">
            <a:extLst>
              <a:ext uri="{28A0092B-C50C-407E-A947-70E740481C1C}">
                <a14:useLocalDpi xmlns:a14="http://schemas.microsoft.com/office/drawing/2010/main" val="0"/>
              </a:ext>
            </a:extLst>
          </a:blip>
          <a:srcRect l="61482" t="10271" r="1559" b="8102"/>
          <a:stretch>
            <a:fillRect/>
          </a:stretch>
        </p:blipFill>
        <p:spPr bwMode="auto">
          <a:xfrm>
            <a:off x="7146348" y="3784075"/>
            <a:ext cx="1325245" cy="1905635"/>
          </a:xfrm>
          <a:prstGeom prst="rect">
            <a:avLst/>
          </a:prstGeom>
          <a:noFill/>
          <a:ln>
            <a:noFill/>
          </a:ln>
        </p:spPr>
      </p:pic>
      <p:sp>
        <p:nvSpPr>
          <p:cNvPr id="14" name="Rettangolo 13">
            <a:extLst>
              <a:ext uri="{FF2B5EF4-FFF2-40B4-BE49-F238E27FC236}">
                <a16:creationId xmlns:a16="http://schemas.microsoft.com/office/drawing/2014/main" id="{02BF0901-84DD-415E-B177-E5E54B2D4554}"/>
              </a:ext>
            </a:extLst>
          </p:cNvPr>
          <p:cNvSpPr/>
          <p:nvPr/>
        </p:nvSpPr>
        <p:spPr>
          <a:xfrm>
            <a:off x="6621137" y="5956248"/>
            <a:ext cx="5489014" cy="400110"/>
          </a:xfrm>
          <a:prstGeom prst="rect">
            <a:avLst/>
          </a:prstGeom>
        </p:spPr>
        <p:txBody>
          <a:bodyPr wrap="square">
            <a:spAutoFit/>
          </a:bodyPr>
          <a:lstStyle/>
          <a:p>
            <a:r>
              <a:rPr lang="en-US" sz="2000" b="1" dirty="0">
                <a:solidFill>
                  <a:schemeClr val="accent2"/>
                </a:solidFill>
                <a:latin typeface="Arial" panose="020B0604020202020204" pitchFamily="34" charset="0"/>
              </a:rPr>
              <a:t>ANSWER: </a:t>
            </a:r>
            <a:r>
              <a:rPr lang="en-US" sz="2000" dirty="0">
                <a:solidFill>
                  <a:schemeClr val="accent2"/>
                </a:solidFill>
                <a:latin typeface="Arial" panose="020B0604020202020204" pitchFamily="34" charset="0"/>
              </a:rPr>
              <a:t>coherent models are: a, d </a:t>
            </a:r>
          </a:p>
        </p:txBody>
      </p:sp>
    </p:spTree>
    <p:extLst>
      <p:ext uri="{BB962C8B-B14F-4D97-AF65-F5344CB8AC3E}">
        <p14:creationId xmlns:p14="http://schemas.microsoft.com/office/powerpoint/2010/main" val="405855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err="1"/>
              <a:t>Analogical</a:t>
            </a:r>
            <a:r>
              <a:rPr lang="it-IT" dirty="0"/>
              <a:t> and </a:t>
            </a:r>
            <a:r>
              <a:rPr lang="it-IT" dirty="0" err="1"/>
              <a:t>linguistic</a:t>
            </a:r>
            <a:r>
              <a:rPr lang="it-IT" dirty="0"/>
              <a:t> </a:t>
            </a:r>
            <a:r>
              <a:rPr lang="it-IT" dirty="0" err="1"/>
              <a:t>models</a:t>
            </a:r>
            <a:r>
              <a:rPr lang="it-IT" dirty="0"/>
              <a:t> (III)</a:t>
            </a:r>
          </a:p>
        </p:txBody>
      </p:sp>
      <p:sp>
        <p:nvSpPr>
          <p:cNvPr id="5" name="Segnaposto numero diapositiva 4"/>
          <p:cNvSpPr>
            <a:spLocks noGrp="1"/>
          </p:cNvSpPr>
          <p:nvPr>
            <p:ph type="sldNum" sz="quarter" idx="15"/>
          </p:nvPr>
        </p:nvSpPr>
        <p:spPr/>
        <p:txBody>
          <a:bodyPr/>
          <a:lstStyle/>
          <a:p>
            <a:fld id="{6630F611-3D78-4E98-9E4C-D430BBAA5F6C}" type="slidenum">
              <a:rPr lang="it-IT" smtClean="0"/>
              <a:t>27</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81848" y="1788537"/>
            <a:ext cx="1188408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400" b="1" dirty="0">
                <a:latin typeface="Arial" panose="020B0604020202020204" pitchFamily="34" charset="0"/>
                <a:ea typeface="Calibri" panose="020F0502020204030204" pitchFamily="34" charset="0"/>
              </a:rPr>
              <a:t>Given the observed phenomenon, say which of the following are good examples of semantic gap: Weather, for the purpose of modelling human behavior</a:t>
            </a: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4" name="Rettangolo 13">
            <a:extLst>
              <a:ext uri="{FF2B5EF4-FFF2-40B4-BE49-F238E27FC236}">
                <a16:creationId xmlns:a16="http://schemas.microsoft.com/office/drawing/2014/main" id="{02BF0901-84DD-415E-B177-E5E54B2D4554}"/>
              </a:ext>
            </a:extLst>
          </p:cNvPr>
          <p:cNvSpPr/>
          <p:nvPr/>
        </p:nvSpPr>
        <p:spPr>
          <a:xfrm>
            <a:off x="5326482" y="5253568"/>
            <a:ext cx="5489014" cy="400110"/>
          </a:xfrm>
          <a:prstGeom prst="rect">
            <a:avLst/>
          </a:prstGeom>
        </p:spPr>
        <p:txBody>
          <a:bodyPr wrap="square">
            <a:spAutoFit/>
          </a:bodyPr>
          <a:lstStyle/>
          <a:p>
            <a:r>
              <a:rPr lang="en-US" sz="2000" b="1" dirty="0">
                <a:solidFill>
                  <a:schemeClr val="accent2"/>
                </a:solidFill>
                <a:latin typeface="Arial" panose="020B0604020202020204" pitchFamily="34" charset="0"/>
              </a:rPr>
              <a:t>ANSWER: </a:t>
            </a:r>
            <a:r>
              <a:rPr lang="en-US" sz="2000" dirty="0">
                <a:solidFill>
                  <a:schemeClr val="accent2"/>
                </a:solidFill>
                <a:latin typeface="Arial" panose="020B0604020202020204" pitchFamily="34" charset="0"/>
              </a:rPr>
              <a:t>a, b, d</a:t>
            </a:r>
          </a:p>
        </p:txBody>
      </p:sp>
      <p:pic>
        <p:nvPicPr>
          <p:cNvPr id="13" name="Immagine 12" descr="Maltempo, pioggia e temporali a Milano: scatta l'allerta gialla">
            <a:extLst>
              <a:ext uri="{FF2B5EF4-FFF2-40B4-BE49-F238E27FC236}">
                <a16:creationId xmlns:a16="http://schemas.microsoft.com/office/drawing/2014/main" id="{3F6699EC-3780-409E-9AC7-3CBB1171411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5006" y="2685204"/>
            <a:ext cx="3548695" cy="1865686"/>
          </a:xfrm>
          <a:prstGeom prst="rect">
            <a:avLst/>
          </a:prstGeom>
          <a:noFill/>
          <a:ln>
            <a:noFill/>
          </a:ln>
        </p:spPr>
      </p:pic>
      <p:pic>
        <p:nvPicPr>
          <p:cNvPr id="15" name="Immagine 14" descr="Tornano pioggia, neve e freddo">
            <a:extLst>
              <a:ext uri="{FF2B5EF4-FFF2-40B4-BE49-F238E27FC236}">
                <a16:creationId xmlns:a16="http://schemas.microsoft.com/office/drawing/2014/main" id="{F0C704D2-099A-42A5-A42B-CE9B5B2D9040}"/>
              </a:ext>
            </a:extLst>
          </p:cNvPr>
          <p:cNvPicPr/>
          <p:nvPr/>
        </p:nvPicPr>
        <p:blipFill rotWithShape="1">
          <a:blip r:embed="rId3">
            <a:extLst>
              <a:ext uri="{28A0092B-C50C-407E-A947-70E740481C1C}">
                <a14:useLocalDpi xmlns:a14="http://schemas.microsoft.com/office/drawing/2010/main" val="0"/>
              </a:ext>
            </a:extLst>
          </a:blip>
          <a:srcRect b="7095"/>
          <a:stretch/>
        </p:blipFill>
        <p:spPr bwMode="auto">
          <a:xfrm>
            <a:off x="175005" y="4616560"/>
            <a:ext cx="3548695" cy="2026611"/>
          </a:xfrm>
          <a:prstGeom prst="rect">
            <a:avLst/>
          </a:prstGeom>
          <a:noFill/>
          <a:ln>
            <a:noFill/>
          </a:ln>
          <a:extLst>
            <a:ext uri="{53640926-AAD7-44D8-BBD7-CCE9431645EC}">
              <a14:shadowObscured xmlns:a14="http://schemas.microsoft.com/office/drawing/2010/main"/>
            </a:ext>
          </a:extLst>
        </p:spPr>
      </p:pic>
      <p:sp>
        <p:nvSpPr>
          <p:cNvPr id="16" name="Rettangolo 15">
            <a:extLst>
              <a:ext uri="{FF2B5EF4-FFF2-40B4-BE49-F238E27FC236}">
                <a16:creationId xmlns:a16="http://schemas.microsoft.com/office/drawing/2014/main" id="{7FDF98CF-5F4A-4042-978F-9FB89CAA8708}"/>
              </a:ext>
            </a:extLst>
          </p:cNvPr>
          <p:cNvSpPr/>
          <p:nvPr/>
        </p:nvSpPr>
        <p:spPr>
          <a:xfrm rot="5400000">
            <a:off x="3019891" y="3465654"/>
            <a:ext cx="1863686" cy="338554"/>
          </a:xfrm>
          <a:prstGeom prst="rect">
            <a:avLst/>
          </a:prstGeom>
        </p:spPr>
        <p:txBody>
          <a:bodyPr wrap="square">
            <a:spAutoFit/>
          </a:bodyPr>
          <a:lstStyle/>
          <a:p>
            <a:r>
              <a:rPr lang="en-US" sz="1600" dirty="0">
                <a:latin typeface="Arial" panose="020B0604020202020204" pitchFamily="34" charset="0"/>
              </a:rPr>
              <a:t>OBSERVATION#1</a:t>
            </a:r>
          </a:p>
        </p:txBody>
      </p:sp>
      <p:sp>
        <p:nvSpPr>
          <p:cNvPr id="18" name="Rettangolo 17">
            <a:extLst>
              <a:ext uri="{FF2B5EF4-FFF2-40B4-BE49-F238E27FC236}">
                <a16:creationId xmlns:a16="http://schemas.microsoft.com/office/drawing/2014/main" id="{828EB9A5-8C83-4FFC-994D-CE3A5D2DC5D9}"/>
              </a:ext>
            </a:extLst>
          </p:cNvPr>
          <p:cNvSpPr/>
          <p:nvPr/>
        </p:nvSpPr>
        <p:spPr>
          <a:xfrm rot="5400000">
            <a:off x="3019891" y="5437800"/>
            <a:ext cx="1863686" cy="338554"/>
          </a:xfrm>
          <a:prstGeom prst="rect">
            <a:avLst/>
          </a:prstGeom>
        </p:spPr>
        <p:txBody>
          <a:bodyPr wrap="square">
            <a:spAutoFit/>
          </a:bodyPr>
          <a:lstStyle/>
          <a:p>
            <a:r>
              <a:rPr lang="en-US" sz="1600" dirty="0">
                <a:latin typeface="Arial" panose="020B0604020202020204" pitchFamily="34" charset="0"/>
              </a:rPr>
              <a:t>OBSERVATION#2</a:t>
            </a:r>
          </a:p>
        </p:txBody>
      </p:sp>
      <p:sp>
        <p:nvSpPr>
          <p:cNvPr id="19" name="Rettangolo 18">
            <a:extLst>
              <a:ext uri="{FF2B5EF4-FFF2-40B4-BE49-F238E27FC236}">
                <a16:creationId xmlns:a16="http://schemas.microsoft.com/office/drawing/2014/main" id="{C4801FA0-EA9E-4ADA-9EB8-0BF8085E51D8}"/>
              </a:ext>
            </a:extLst>
          </p:cNvPr>
          <p:cNvSpPr/>
          <p:nvPr/>
        </p:nvSpPr>
        <p:spPr>
          <a:xfrm>
            <a:off x="5326482" y="2707801"/>
            <a:ext cx="5822587" cy="1938992"/>
          </a:xfrm>
          <a:prstGeom prst="rect">
            <a:avLst/>
          </a:prstGeom>
        </p:spPr>
        <p:txBody>
          <a:bodyPr wrap="square">
            <a:spAutoFit/>
          </a:bodyPr>
          <a:lstStyle/>
          <a:p>
            <a:pPr marL="457200" indent="-457200">
              <a:buFont typeface="+mj-lt"/>
              <a:buAutoNum type="alphaLcParenR"/>
            </a:pPr>
            <a:r>
              <a:rPr lang="en-US" sz="2000" dirty="0">
                <a:latin typeface="Arial" panose="020B0604020202020204" pitchFamily="34" charset="0"/>
              </a:rPr>
              <a:t>the number of people observed is irrelevant</a:t>
            </a:r>
          </a:p>
          <a:p>
            <a:pPr marL="457200" indent="-457200">
              <a:buFont typeface="+mj-lt"/>
              <a:buAutoNum type="alphaLcParenR"/>
            </a:pPr>
            <a:r>
              <a:rPr lang="en-US" sz="2000" dirty="0">
                <a:latin typeface="Arial" panose="020B0604020202020204" pitchFamily="34" charset="0"/>
              </a:rPr>
              <a:t>we cannot count the exact number of rain drops</a:t>
            </a:r>
          </a:p>
          <a:p>
            <a:pPr marL="457200" indent="-457200">
              <a:buFont typeface="+mj-lt"/>
              <a:buAutoNum type="alphaLcParenR"/>
            </a:pPr>
            <a:r>
              <a:rPr lang="en-US" sz="2000" dirty="0">
                <a:latin typeface="Arial" panose="020B0604020202020204" pitchFamily="34" charset="0"/>
              </a:rPr>
              <a:t>there is no need to describe the actions of people</a:t>
            </a:r>
          </a:p>
          <a:p>
            <a:pPr marL="457200" indent="-457200">
              <a:buFont typeface="+mj-lt"/>
              <a:buAutoNum type="alphaLcParenR"/>
            </a:pPr>
            <a:r>
              <a:rPr lang="en-US" sz="2000" dirty="0">
                <a:latin typeface="Arial" panose="020B0604020202020204" pitchFamily="34" charset="0"/>
              </a:rPr>
              <a:t>the color of umbrellas is irrelevant </a:t>
            </a:r>
          </a:p>
        </p:txBody>
      </p:sp>
    </p:spTree>
    <p:extLst>
      <p:ext uri="{BB962C8B-B14F-4D97-AF65-F5344CB8AC3E}">
        <p14:creationId xmlns:p14="http://schemas.microsoft.com/office/powerpoint/2010/main" val="384814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err="1"/>
              <a:t>Analogical</a:t>
            </a:r>
            <a:r>
              <a:rPr lang="it-IT" dirty="0"/>
              <a:t> and </a:t>
            </a:r>
            <a:r>
              <a:rPr lang="it-IT" dirty="0" err="1"/>
              <a:t>linguistic</a:t>
            </a:r>
            <a:r>
              <a:rPr lang="it-IT" dirty="0"/>
              <a:t> </a:t>
            </a:r>
            <a:r>
              <a:rPr lang="it-IT" dirty="0" err="1"/>
              <a:t>models</a:t>
            </a:r>
            <a:r>
              <a:rPr lang="it-IT" dirty="0"/>
              <a:t> (IV)</a:t>
            </a:r>
          </a:p>
        </p:txBody>
      </p:sp>
      <p:sp>
        <p:nvSpPr>
          <p:cNvPr id="5" name="Segnaposto numero diapositiva 4"/>
          <p:cNvSpPr>
            <a:spLocks noGrp="1"/>
          </p:cNvSpPr>
          <p:nvPr>
            <p:ph type="sldNum" sz="quarter" idx="15"/>
          </p:nvPr>
        </p:nvSpPr>
        <p:spPr/>
        <p:txBody>
          <a:bodyPr/>
          <a:lstStyle/>
          <a:p>
            <a:fld id="{6630F611-3D78-4E98-9E4C-D430BBAA5F6C}" type="slidenum">
              <a:rPr lang="it-IT" smtClean="0"/>
              <a:t>28</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81848" y="1788537"/>
            <a:ext cx="1188408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400" b="1" dirty="0">
                <a:latin typeface="Arial" panose="020B0604020202020204" pitchFamily="34" charset="0"/>
                <a:ea typeface="Calibri" panose="020F0502020204030204" pitchFamily="34" charset="0"/>
              </a:rPr>
              <a:t>Given the previous observed phenomenon, say which of the following are good examples of models</a:t>
            </a: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4" name="Rettangolo 13">
            <a:extLst>
              <a:ext uri="{FF2B5EF4-FFF2-40B4-BE49-F238E27FC236}">
                <a16:creationId xmlns:a16="http://schemas.microsoft.com/office/drawing/2014/main" id="{02BF0901-84DD-415E-B177-E5E54B2D4554}"/>
              </a:ext>
            </a:extLst>
          </p:cNvPr>
          <p:cNvSpPr/>
          <p:nvPr/>
        </p:nvSpPr>
        <p:spPr>
          <a:xfrm>
            <a:off x="161580" y="6192417"/>
            <a:ext cx="11273928" cy="400110"/>
          </a:xfrm>
          <a:prstGeom prst="rect">
            <a:avLst/>
          </a:prstGeom>
        </p:spPr>
        <p:txBody>
          <a:bodyPr wrap="square">
            <a:spAutoFit/>
          </a:bodyPr>
          <a:lstStyle/>
          <a:p>
            <a:r>
              <a:rPr lang="en-US" sz="2000" b="1" dirty="0">
                <a:solidFill>
                  <a:schemeClr val="accent2"/>
                </a:solidFill>
                <a:latin typeface="Arial" panose="020B0604020202020204" pitchFamily="34" charset="0"/>
              </a:rPr>
              <a:t>ANSWER: </a:t>
            </a:r>
            <a:r>
              <a:rPr lang="en-US" sz="2000" dirty="0">
                <a:solidFill>
                  <a:schemeClr val="accent2"/>
                </a:solidFill>
                <a:latin typeface="Arial" panose="020B0604020202020204" pitchFamily="34" charset="0"/>
              </a:rPr>
              <a:t>e, f 			</a:t>
            </a:r>
            <a:r>
              <a:rPr lang="en-US" i="1" dirty="0">
                <a:solidFill>
                  <a:schemeClr val="accent2"/>
                </a:solidFill>
                <a:latin typeface="Arial" panose="020B0604020202020204" pitchFamily="34" charset="0"/>
              </a:rPr>
              <a:t>(NOTE: g is false because in #1 they run and do not have umbrella)</a:t>
            </a:r>
            <a:endParaRPr lang="en-US" sz="2000" i="1" dirty="0">
              <a:solidFill>
                <a:schemeClr val="accent2"/>
              </a:solidFill>
              <a:latin typeface="Arial" panose="020B0604020202020204" pitchFamily="34" charset="0"/>
            </a:endParaRPr>
          </a:p>
        </p:txBody>
      </p:sp>
      <p:sp>
        <p:nvSpPr>
          <p:cNvPr id="3" name="Rettangolo 2">
            <a:extLst>
              <a:ext uri="{FF2B5EF4-FFF2-40B4-BE49-F238E27FC236}">
                <a16:creationId xmlns:a16="http://schemas.microsoft.com/office/drawing/2014/main" id="{C65B96C9-6762-476D-B28C-437A1D1EEA4D}"/>
              </a:ext>
            </a:extLst>
          </p:cNvPr>
          <p:cNvSpPr/>
          <p:nvPr/>
        </p:nvSpPr>
        <p:spPr>
          <a:xfrm>
            <a:off x="161580" y="2827340"/>
            <a:ext cx="3672290" cy="2862322"/>
          </a:xfrm>
          <a:prstGeom prst="rect">
            <a:avLst/>
          </a:prstGeom>
        </p:spPr>
        <p:txBody>
          <a:bodyPr wrap="square">
            <a:spAutoFit/>
          </a:bodyPr>
          <a:lstStyle/>
          <a:p>
            <a:r>
              <a:rPr lang="en-US" sz="2000" dirty="0">
                <a:latin typeface="Arial" panose="020B0604020202020204" pitchFamily="34" charset="0"/>
              </a:rPr>
              <a:t>e) </a:t>
            </a:r>
          </a:p>
          <a:p>
            <a:endParaRPr lang="en-US" sz="2000" dirty="0">
              <a:latin typeface="Arial" panose="020B0604020202020204" pitchFamily="34" charset="0"/>
            </a:endParaRPr>
          </a:p>
          <a:p>
            <a:r>
              <a:rPr lang="en-US" sz="2000" dirty="0">
                <a:latin typeface="Arial" panose="020B0604020202020204" pitchFamily="34" charset="0"/>
              </a:rPr>
              <a:t>(#1) “it rains heavily, and 3 persons with no umbrella are running to avoid to get wet”;</a:t>
            </a:r>
          </a:p>
          <a:p>
            <a:endParaRPr lang="en-US" sz="2000" dirty="0">
              <a:latin typeface="Arial" panose="020B0604020202020204" pitchFamily="34" charset="0"/>
            </a:endParaRPr>
          </a:p>
          <a:p>
            <a:r>
              <a:rPr lang="en-US" sz="2000" dirty="0">
                <a:latin typeface="Arial" panose="020B0604020202020204" pitchFamily="34" charset="0"/>
              </a:rPr>
              <a:t>(#2) “it rains softly, and 2 persons with umbrella are walking quietly”;</a:t>
            </a:r>
            <a:endParaRPr lang="it-IT" sz="2000" dirty="0">
              <a:latin typeface="Arial" panose="020B0604020202020204" pitchFamily="34" charset="0"/>
            </a:endParaRPr>
          </a:p>
        </p:txBody>
      </p:sp>
      <p:pic>
        <p:nvPicPr>
          <p:cNvPr id="17" name="Immagine 16" descr="560+ Running From Rain Illustrations, Royalty-Free Vector Graphics &amp; Clip  Art - iStock | Shelter from rain, Umbrella, Overweight person exercising">
            <a:extLst>
              <a:ext uri="{FF2B5EF4-FFF2-40B4-BE49-F238E27FC236}">
                <a16:creationId xmlns:a16="http://schemas.microsoft.com/office/drawing/2014/main" id="{AC3A2CBD-5C19-4D4D-A051-7CBEDC0100C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8389" y="3486868"/>
            <a:ext cx="3434945" cy="2094774"/>
          </a:xfrm>
          <a:prstGeom prst="rect">
            <a:avLst/>
          </a:prstGeom>
          <a:noFill/>
          <a:ln>
            <a:noFill/>
          </a:ln>
        </p:spPr>
      </p:pic>
      <p:pic>
        <p:nvPicPr>
          <p:cNvPr id="20" name="Immagine 19" descr="990+ Rain Coat Men Illustrations, Royalty-Free Vector Graphics &amp; Clip Art -  iStock">
            <a:extLst>
              <a:ext uri="{FF2B5EF4-FFF2-40B4-BE49-F238E27FC236}">
                <a16:creationId xmlns:a16="http://schemas.microsoft.com/office/drawing/2014/main" id="{04509764-60C8-42F7-A832-4468A3B91B5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0145" y="3449382"/>
            <a:ext cx="1861815" cy="2132260"/>
          </a:xfrm>
          <a:prstGeom prst="rect">
            <a:avLst/>
          </a:prstGeom>
          <a:noFill/>
          <a:ln>
            <a:noFill/>
          </a:ln>
        </p:spPr>
      </p:pic>
      <p:pic>
        <p:nvPicPr>
          <p:cNvPr id="21" name="Immagine 20" descr="Walk rain umbrella man cartoon Stock Photo by ©Efengai 106256760">
            <a:extLst>
              <a:ext uri="{FF2B5EF4-FFF2-40B4-BE49-F238E27FC236}">
                <a16:creationId xmlns:a16="http://schemas.microsoft.com/office/drawing/2014/main" id="{D60FBC3A-49FE-4E08-8D45-729FE9F5294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30471" y="3463034"/>
            <a:ext cx="1861815" cy="2309803"/>
          </a:xfrm>
          <a:prstGeom prst="rect">
            <a:avLst/>
          </a:prstGeom>
          <a:noFill/>
          <a:ln>
            <a:noFill/>
          </a:ln>
        </p:spPr>
      </p:pic>
      <p:sp>
        <p:nvSpPr>
          <p:cNvPr id="22" name="Rettangolo 21">
            <a:extLst>
              <a:ext uri="{FF2B5EF4-FFF2-40B4-BE49-F238E27FC236}">
                <a16:creationId xmlns:a16="http://schemas.microsoft.com/office/drawing/2014/main" id="{35AE9561-E1AD-49F1-A940-0A34B4E785C3}"/>
              </a:ext>
            </a:extLst>
          </p:cNvPr>
          <p:cNvSpPr/>
          <p:nvPr/>
        </p:nvSpPr>
        <p:spPr>
          <a:xfrm>
            <a:off x="3901170" y="2827340"/>
            <a:ext cx="3672290" cy="400110"/>
          </a:xfrm>
          <a:prstGeom prst="rect">
            <a:avLst/>
          </a:prstGeom>
        </p:spPr>
        <p:txBody>
          <a:bodyPr wrap="square">
            <a:spAutoFit/>
          </a:bodyPr>
          <a:lstStyle/>
          <a:p>
            <a:r>
              <a:rPr lang="en-US" sz="2000" dirty="0">
                <a:latin typeface="Arial" panose="020B0604020202020204" pitchFamily="34" charset="0"/>
              </a:rPr>
              <a:t>f) </a:t>
            </a:r>
          </a:p>
        </p:txBody>
      </p:sp>
      <p:sp>
        <p:nvSpPr>
          <p:cNvPr id="23" name="Rettangolo 22">
            <a:extLst>
              <a:ext uri="{FF2B5EF4-FFF2-40B4-BE49-F238E27FC236}">
                <a16:creationId xmlns:a16="http://schemas.microsoft.com/office/drawing/2014/main" id="{4E964FA2-2735-4B8C-BB35-8FF4DC4B6F4D}"/>
              </a:ext>
            </a:extLst>
          </p:cNvPr>
          <p:cNvSpPr/>
          <p:nvPr/>
        </p:nvSpPr>
        <p:spPr>
          <a:xfrm>
            <a:off x="7910146" y="2848536"/>
            <a:ext cx="3672290" cy="400110"/>
          </a:xfrm>
          <a:prstGeom prst="rect">
            <a:avLst/>
          </a:prstGeom>
        </p:spPr>
        <p:txBody>
          <a:bodyPr wrap="square">
            <a:spAutoFit/>
          </a:bodyPr>
          <a:lstStyle/>
          <a:p>
            <a:r>
              <a:rPr lang="en-US" sz="2000" dirty="0">
                <a:latin typeface="Arial" panose="020B0604020202020204" pitchFamily="34" charset="0"/>
              </a:rPr>
              <a:t>g) </a:t>
            </a:r>
          </a:p>
        </p:txBody>
      </p:sp>
    </p:spTree>
    <p:extLst>
      <p:ext uri="{BB962C8B-B14F-4D97-AF65-F5344CB8AC3E}">
        <p14:creationId xmlns:p14="http://schemas.microsoft.com/office/powerpoint/2010/main" val="2420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err="1"/>
              <a:t>Analogical</a:t>
            </a:r>
            <a:r>
              <a:rPr lang="it-IT" dirty="0"/>
              <a:t> and </a:t>
            </a:r>
            <a:r>
              <a:rPr lang="it-IT" dirty="0" err="1"/>
              <a:t>linguistic</a:t>
            </a:r>
            <a:r>
              <a:rPr lang="it-IT" dirty="0"/>
              <a:t> </a:t>
            </a:r>
            <a:r>
              <a:rPr lang="it-IT" dirty="0" err="1"/>
              <a:t>models</a:t>
            </a:r>
            <a:r>
              <a:rPr lang="it-IT" dirty="0"/>
              <a:t> (V)</a:t>
            </a:r>
          </a:p>
        </p:txBody>
      </p:sp>
      <p:sp>
        <p:nvSpPr>
          <p:cNvPr id="5" name="Segnaposto numero diapositiva 4"/>
          <p:cNvSpPr>
            <a:spLocks noGrp="1"/>
          </p:cNvSpPr>
          <p:nvPr>
            <p:ph type="sldNum" sz="quarter" idx="15"/>
          </p:nvPr>
        </p:nvSpPr>
        <p:spPr/>
        <p:txBody>
          <a:bodyPr/>
          <a:lstStyle/>
          <a:p>
            <a:fld id="{6630F611-3D78-4E98-9E4C-D430BBAA5F6C}" type="slidenum">
              <a:rPr lang="it-IT" smtClean="0"/>
              <a:t>29</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81848" y="1788537"/>
            <a:ext cx="1188408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400" b="1" dirty="0">
                <a:latin typeface="Arial" panose="020B0604020202020204" pitchFamily="34" charset="0"/>
                <a:ea typeface="Calibri" panose="020F0502020204030204" pitchFamily="34" charset="0"/>
              </a:rPr>
              <a:t>Given the previous observed phenomenon, say which of the following are good examples of theories</a:t>
            </a: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4" name="Rettangolo 13">
            <a:extLst>
              <a:ext uri="{FF2B5EF4-FFF2-40B4-BE49-F238E27FC236}">
                <a16:creationId xmlns:a16="http://schemas.microsoft.com/office/drawing/2014/main" id="{02BF0901-84DD-415E-B177-E5E54B2D4554}"/>
              </a:ext>
            </a:extLst>
          </p:cNvPr>
          <p:cNvSpPr/>
          <p:nvPr/>
        </p:nvSpPr>
        <p:spPr>
          <a:xfrm>
            <a:off x="161580" y="5253568"/>
            <a:ext cx="11273928" cy="1538883"/>
          </a:xfrm>
          <a:prstGeom prst="rect">
            <a:avLst/>
          </a:prstGeom>
        </p:spPr>
        <p:txBody>
          <a:bodyPr wrap="square">
            <a:spAutoFit/>
          </a:bodyPr>
          <a:lstStyle/>
          <a:p>
            <a:r>
              <a:rPr lang="en-US" sz="2000" b="1" dirty="0">
                <a:solidFill>
                  <a:schemeClr val="accent2"/>
                </a:solidFill>
                <a:latin typeface="Arial" panose="020B0604020202020204" pitchFamily="34" charset="0"/>
              </a:rPr>
              <a:t>ANSWER: </a:t>
            </a:r>
            <a:r>
              <a:rPr lang="en-US" sz="2000" dirty="0">
                <a:solidFill>
                  <a:schemeClr val="accent2"/>
                </a:solidFill>
                <a:latin typeface="Arial" panose="020B0604020202020204" pitchFamily="34" charset="0"/>
              </a:rPr>
              <a:t>h, </a:t>
            </a:r>
            <a:r>
              <a:rPr lang="en-US" sz="2000" dirty="0" err="1">
                <a:solidFill>
                  <a:schemeClr val="accent2"/>
                </a:solidFill>
                <a:latin typeface="Arial" panose="020B0604020202020204" pitchFamily="34" charset="0"/>
              </a:rPr>
              <a:t>i</a:t>
            </a:r>
            <a:endParaRPr lang="en-US" sz="2000" dirty="0">
              <a:solidFill>
                <a:schemeClr val="accent2"/>
              </a:solidFill>
              <a:latin typeface="Arial" panose="020B0604020202020204" pitchFamily="34" charset="0"/>
            </a:endParaRPr>
          </a:p>
          <a:p>
            <a:endParaRPr lang="en-US" sz="2000" dirty="0">
              <a:solidFill>
                <a:schemeClr val="accent2"/>
              </a:solidFill>
              <a:latin typeface="Arial" panose="020B0604020202020204" pitchFamily="34" charset="0"/>
            </a:endParaRPr>
          </a:p>
          <a:p>
            <a:r>
              <a:rPr lang="en-US" i="1" dirty="0">
                <a:solidFill>
                  <a:schemeClr val="accent2"/>
                </a:solidFill>
                <a:latin typeface="Arial" panose="020B0604020202020204" pitchFamily="34" charset="0"/>
              </a:rPr>
              <a:t>NOTES: about </a:t>
            </a:r>
            <a:r>
              <a:rPr lang="en-US" i="1" dirty="0" err="1">
                <a:solidFill>
                  <a:schemeClr val="accent2"/>
                </a:solidFill>
                <a:latin typeface="Arial" panose="020B0604020202020204" pitchFamily="34" charset="0"/>
              </a:rPr>
              <a:t>i</a:t>
            </a:r>
            <a:r>
              <a:rPr lang="en-US" i="1" dirty="0">
                <a:solidFill>
                  <a:schemeClr val="accent2"/>
                </a:solidFill>
                <a:latin typeface="Arial" panose="020B0604020202020204" pitchFamily="34" charset="0"/>
              </a:rPr>
              <a:t>, there might be multiple interpretations of human behavior, depending on the observations; about j, the modeler fails to recognize that only people with no umbrella are running, regardless the intensity of rain</a:t>
            </a:r>
          </a:p>
        </p:txBody>
      </p:sp>
      <p:sp>
        <p:nvSpPr>
          <p:cNvPr id="3" name="Rettangolo 2">
            <a:extLst>
              <a:ext uri="{FF2B5EF4-FFF2-40B4-BE49-F238E27FC236}">
                <a16:creationId xmlns:a16="http://schemas.microsoft.com/office/drawing/2014/main" id="{C65B96C9-6762-476D-B28C-437A1D1EEA4D}"/>
              </a:ext>
            </a:extLst>
          </p:cNvPr>
          <p:cNvSpPr/>
          <p:nvPr/>
        </p:nvSpPr>
        <p:spPr>
          <a:xfrm>
            <a:off x="161580" y="2827340"/>
            <a:ext cx="3672290" cy="1938992"/>
          </a:xfrm>
          <a:prstGeom prst="rect">
            <a:avLst/>
          </a:prstGeom>
        </p:spPr>
        <p:txBody>
          <a:bodyPr wrap="square">
            <a:spAutoFit/>
          </a:bodyPr>
          <a:lstStyle/>
          <a:p>
            <a:r>
              <a:rPr lang="en-US" sz="2000" dirty="0">
                <a:latin typeface="Arial" panose="020B0604020202020204" pitchFamily="34" charset="0"/>
              </a:rPr>
              <a:t>h) </a:t>
            </a:r>
          </a:p>
          <a:p>
            <a:r>
              <a:rPr lang="en-US" sz="2000" dirty="0">
                <a:latin typeface="Arial" panose="020B0604020202020204" pitchFamily="34" charset="0"/>
              </a:rPr>
              <a:t>“if it rains heavily, people with no umbrella must run to avoid to get wet”; </a:t>
            </a:r>
          </a:p>
          <a:p>
            <a:r>
              <a:rPr lang="en-US" sz="2000" dirty="0">
                <a:latin typeface="Arial" panose="020B0604020202020204" pitchFamily="34" charset="0"/>
              </a:rPr>
              <a:t>“if it rains softly, people with umbrella can walk quietly”;</a:t>
            </a:r>
            <a:endParaRPr lang="it-IT" sz="2000" dirty="0">
              <a:latin typeface="Arial" panose="020B0604020202020204" pitchFamily="34" charset="0"/>
            </a:endParaRPr>
          </a:p>
        </p:txBody>
      </p:sp>
      <p:sp>
        <p:nvSpPr>
          <p:cNvPr id="22" name="Rettangolo 21">
            <a:extLst>
              <a:ext uri="{FF2B5EF4-FFF2-40B4-BE49-F238E27FC236}">
                <a16:creationId xmlns:a16="http://schemas.microsoft.com/office/drawing/2014/main" id="{35AE9561-E1AD-49F1-A940-0A34B4E785C3}"/>
              </a:ext>
            </a:extLst>
          </p:cNvPr>
          <p:cNvSpPr/>
          <p:nvPr/>
        </p:nvSpPr>
        <p:spPr>
          <a:xfrm>
            <a:off x="3901170" y="2827340"/>
            <a:ext cx="3672290" cy="1631216"/>
          </a:xfrm>
          <a:prstGeom prst="rect">
            <a:avLst/>
          </a:prstGeom>
        </p:spPr>
        <p:txBody>
          <a:bodyPr wrap="square">
            <a:spAutoFit/>
          </a:bodyPr>
          <a:lstStyle/>
          <a:p>
            <a:r>
              <a:rPr lang="en-US" sz="2000" dirty="0">
                <a:latin typeface="Arial" panose="020B0604020202020204" pitchFamily="34" charset="0"/>
              </a:rPr>
              <a:t>i) </a:t>
            </a:r>
          </a:p>
          <a:p>
            <a:r>
              <a:rPr lang="en-US" sz="2000" dirty="0">
                <a:latin typeface="Arial" panose="020B0604020202020204" pitchFamily="34" charset="0"/>
              </a:rPr>
              <a:t>“female like running when it rains”; </a:t>
            </a:r>
          </a:p>
          <a:p>
            <a:r>
              <a:rPr lang="en-US" sz="2000" dirty="0">
                <a:latin typeface="Arial" panose="020B0604020202020204" pitchFamily="34" charset="0"/>
              </a:rPr>
              <a:t>“male like walking when it rains”;</a:t>
            </a:r>
          </a:p>
        </p:txBody>
      </p:sp>
      <p:sp>
        <p:nvSpPr>
          <p:cNvPr id="23" name="Rettangolo 22">
            <a:extLst>
              <a:ext uri="{FF2B5EF4-FFF2-40B4-BE49-F238E27FC236}">
                <a16:creationId xmlns:a16="http://schemas.microsoft.com/office/drawing/2014/main" id="{4E964FA2-2735-4B8C-BB35-8FF4DC4B6F4D}"/>
              </a:ext>
            </a:extLst>
          </p:cNvPr>
          <p:cNvSpPr/>
          <p:nvPr/>
        </p:nvSpPr>
        <p:spPr>
          <a:xfrm>
            <a:off x="7910146" y="2848536"/>
            <a:ext cx="3778750" cy="1938992"/>
          </a:xfrm>
          <a:prstGeom prst="rect">
            <a:avLst/>
          </a:prstGeom>
        </p:spPr>
        <p:txBody>
          <a:bodyPr wrap="square">
            <a:spAutoFit/>
          </a:bodyPr>
          <a:lstStyle/>
          <a:p>
            <a:r>
              <a:rPr lang="en-US" sz="2000" dirty="0">
                <a:latin typeface="Arial" panose="020B0604020202020204" pitchFamily="34" charset="0"/>
              </a:rPr>
              <a:t>j)</a:t>
            </a:r>
          </a:p>
          <a:p>
            <a:r>
              <a:rPr lang="en-US" sz="2000" dirty="0">
                <a:latin typeface="Arial" panose="020B0604020202020204" pitchFamily="34" charset="0"/>
              </a:rPr>
              <a:t>“if it rains heavily, people always run to avoid to get wet”;</a:t>
            </a:r>
          </a:p>
          <a:p>
            <a:r>
              <a:rPr lang="en-US" sz="2000" dirty="0">
                <a:latin typeface="Arial" panose="020B0604020202020204" pitchFamily="34" charset="0"/>
              </a:rPr>
              <a:t>“if it rains softly, people still need an umbrella to avoid to get wet”; </a:t>
            </a:r>
          </a:p>
        </p:txBody>
      </p:sp>
    </p:spTree>
    <p:extLst>
      <p:ext uri="{BB962C8B-B14F-4D97-AF65-F5344CB8AC3E}">
        <p14:creationId xmlns:p14="http://schemas.microsoft.com/office/powerpoint/2010/main" val="224261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err="1"/>
              <a:t>Preamble</a:t>
            </a:r>
            <a:r>
              <a:rPr lang="it-IT" dirty="0"/>
              <a:t>: from </a:t>
            </a:r>
            <a:r>
              <a:rPr lang="it-IT" dirty="0" err="1"/>
              <a:t>perception</a:t>
            </a:r>
            <a:r>
              <a:rPr lang="it-IT" dirty="0"/>
              <a:t> to knowledge (II)</a:t>
            </a:r>
          </a:p>
        </p:txBody>
      </p:sp>
      <p:sp>
        <p:nvSpPr>
          <p:cNvPr id="5" name="Segnaposto numero diapositiva 4"/>
          <p:cNvSpPr>
            <a:spLocks noGrp="1"/>
          </p:cNvSpPr>
          <p:nvPr>
            <p:ph type="sldNum" sz="quarter" idx="15"/>
          </p:nvPr>
        </p:nvSpPr>
        <p:spPr/>
        <p:txBody>
          <a:bodyPr/>
          <a:lstStyle/>
          <a:p>
            <a:fld id="{6630F611-3D78-4E98-9E4C-D430BBAA5F6C}" type="slidenum">
              <a:rPr lang="it-IT" smtClean="0"/>
              <a:t>3</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2842351" y="1766621"/>
            <a:ext cx="9267800"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dirty="0">
                <a:latin typeface="Arial" panose="020B0604020202020204" pitchFamily="34" charset="0"/>
                <a:cs typeface="Arial" panose="020B0604020202020204" pitchFamily="34" charset="0"/>
              </a:rPr>
              <a:t>We communicate what we see using </a:t>
            </a:r>
            <a:r>
              <a:rPr lang="en-US" sz="2000" b="1" dirty="0">
                <a:latin typeface="Arial" panose="020B0604020202020204" pitchFamily="34" charset="0"/>
                <a:cs typeface="Arial" panose="020B0604020202020204" pitchFamily="34" charset="0"/>
              </a:rPr>
              <a:t>language</a:t>
            </a:r>
            <a:r>
              <a:rPr lang="en-US" sz="2000" dirty="0">
                <a:latin typeface="Arial" panose="020B0604020202020204" pitchFamily="34" charset="0"/>
                <a:cs typeface="Arial" panose="020B0604020202020204" pitchFamily="34" charset="0"/>
              </a:rPr>
              <a:t>. </a:t>
            </a:r>
          </a:p>
          <a:p>
            <a:r>
              <a:rPr lang="en-US" sz="2000" dirty="0">
                <a:solidFill>
                  <a:schemeClr val="accent2"/>
                </a:solidFill>
                <a:latin typeface="Arial" panose="020B0604020202020204" pitchFamily="34" charset="0"/>
                <a:cs typeface="Arial" panose="020B0604020202020204" pitchFamily="34" charset="0"/>
              </a:rPr>
              <a:t>Example:	(English) “I have seen green bananas on a tree”</a:t>
            </a:r>
          </a:p>
          <a:p>
            <a:r>
              <a:rPr lang="en-US" sz="2000" dirty="0">
                <a:solidFill>
                  <a:schemeClr val="accent2"/>
                </a:solidFill>
                <a:latin typeface="Arial" panose="020B0604020202020204" pitchFamily="34" charset="0"/>
                <a:cs typeface="Arial" panose="020B0604020202020204" pitchFamily="34" charset="0"/>
              </a:rPr>
              <a:t>		(Italian) “Ho visto </a:t>
            </a:r>
            <a:r>
              <a:rPr lang="en-US" sz="2000" dirty="0" err="1">
                <a:solidFill>
                  <a:schemeClr val="accent2"/>
                </a:solidFill>
                <a:latin typeface="Arial" panose="020B0604020202020204" pitchFamily="34" charset="0"/>
                <a:cs typeface="Arial" panose="020B0604020202020204" pitchFamily="34" charset="0"/>
              </a:rPr>
              <a:t>delle</a:t>
            </a:r>
            <a:r>
              <a:rPr lang="en-US" sz="2000" dirty="0">
                <a:solidFill>
                  <a:schemeClr val="accent2"/>
                </a:solidFill>
                <a:latin typeface="Arial" panose="020B0604020202020204" pitchFamily="34" charset="0"/>
                <a:cs typeface="Arial" panose="020B0604020202020204" pitchFamily="34" charset="0"/>
              </a:rPr>
              <a:t> </a:t>
            </a:r>
            <a:r>
              <a:rPr lang="en-US" sz="2000" dirty="0" err="1">
                <a:solidFill>
                  <a:schemeClr val="accent2"/>
                </a:solidFill>
                <a:latin typeface="Arial" panose="020B0604020202020204" pitchFamily="34" charset="0"/>
                <a:cs typeface="Arial" panose="020B0604020202020204" pitchFamily="34" charset="0"/>
              </a:rPr>
              <a:t>banane</a:t>
            </a:r>
            <a:r>
              <a:rPr lang="en-US" sz="2000" dirty="0">
                <a:solidFill>
                  <a:schemeClr val="accent2"/>
                </a:solidFill>
                <a:latin typeface="Arial" panose="020B0604020202020204" pitchFamily="34" charset="0"/>
                <a:cs typeface="Arial" panose="020B0604020202020204" pitchFamily="34" charset="0"/>
              </a:rPr>
              <a:t> </a:t>
            </a:r>
            <a:r>
              <a:rPr lang="en-US" sz="2000" dirty="0" err="1">
                <a:solidFill>
                  <a:schemeClr val="accent2"/>
                </a:solidFill>
                <a:latin typeface="Arial" panose="020B0604020202020204" pitchFamily="34" charset="0"/>
                <a:cs typeface="Arial" panose="020B0604020202020204" pitchFamily="34" charset="0"/>
              </a:rPr>
              <a:t>verdi</a:t>
            </a:r>
            <a:r>
              <a:rPr lang="en-US" sz="2000" dirty="0">
                <a:solidFill>
                  <a:schemeClr val="accent2"/>
                </a:solidFill>
                <a:latin typeface="Arial" panose="020B0604020202020204" pitchFamily="34" charset="0"/>
                <a:cs typeface="Arial" panose="020B0604020202020204" pitchFamily="34" charset="0"/>
              </a:rPr>
              <a:t> </a:t>
            </a:r>
            <a:r>
              <a:rPr lang="en-US" sz="2000" dirty="0" err="1">
                <a:solidFill>
                  <a:schemeClr val="accent2"/>
                </a:solidFill>
                <a:latin typeface="Arial" panose="020B0604020202020204" pitchFamily="34" charset="0"/>
                <a:cs typeface="Arial" panose="020B0604020202020204" pitchFamily="34" charset="0"/>
              </a:rPr>
              <a:t>su</a:t>
            </a:r>
            <a:r>
              <a:rPr lang="en-US" sz="2000" dirty="0">
                <a:solidFill>
                  <a:schemeClr val="accent2"/>
                </a:solidFill>
                <a:latin typeface="Arial" panose="020B0604020202020204" pitchFamily="34" charset="0"/>
                <a:cs typeface="Arial" panose="020B0604020202020204" pitchFamily="34" charset="0"/>
              </a:rPr>
              <a:t> un </a:t>
            </a:r>
            <a:r>
              <a:rPr lang="en-US" sz="2000" dirty="0" err="1">
                <a:solidFill>
                  <a:schemeClr val="accent2"/>
                </a:solidFill>
                <a:latin typeface="Arial" panose="020B0604020202020204" pitchFamily="34" charset="0"/>
                <a:cs typeface="Arial" panose="020B0604020202020204" pitchFamily="34" charset="0"/>
              </a:rPr>
              <a:t>albero</a:t>
            </a:r>
            <a:r>
              <a:rPr lang="en-US" sz="2000" dirty="0">
                <a:solidFill>
                  <a:schemeClr val="accent2"/>
                </a:solidFill>
                <a:latin typeface="Arial" panose="020B0604020202020204" pitchFamily="34" charset="0"/>
                <a:cs typeface="Arial" panose="020B0604020202020204" pitchFamily="34" charset="0"/>
              </a:rPr>
              <a:t>”</a:t>
            </a:r>
          </a:p>
          <a:p>
            <a:endParaRPr lang="en-US" sz="2000" dirty="0">
              <a:solidFill>
                <a:schemeClr val="accent2"/>
              </a:solidFill>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We accumulate the results of our experience in terms of </a:t>
            </a:r>
            <a:r>
              <a:rPr lang="en-US" sz="2000" b="1" dirty="0">
                <a:latin typeface="Arial" panose="020B0604020202020204" pitchFamily="34" charset="0"/>
                <a:cs typeface="Arial" panose="020B0604020202020204" pitchFamily="34" charset="0"/>
              </a:rPr>
              <a:t>knowledge</a:t>
            </a:r>
            <a:r>
              <a:rPr lang="en-US" sz="2000" dirty="0">
                <a:latin typeface="Arial" panose="020B0604020202020204" pitchFamily="34" charset="0"/>
                <a:cs typeface="Arial" panose="020B0604020202020204" pitchFamily="34" charset="0"/>
              </a:rPr>
              <a:t>.  </a:t>
            </a:r>
          </a:p>
          <a:p>
            <a:r>
              <a:rPr lang="en-US" sz="2000" dirty="0">
                <a:solidFill>
                  <a:schemeClr val="accent2"/>
                </a:solidFill>
                <a:latin typeface="Arial" panose="020B0604020202020204" pitchFamily="34" charset="0"/>
                <a:cs typeface="Arial" panose="020B0604020202020204" pitchFamily="34" charset="0"/>
              </a:rPr>
              <a:t>Example:	</a:t>
            </a:r>
          </a:p>
          <a:p>
            <a:r>
              <a:rPr lang="en-US" sz="2000" dirty="0">
                <a:solidFill>
                  <a:schemeClr val="accent2"/>
                </a:solidFill>
                <a:latin typeface="Arial" panose="020B0604020202020204" pitchFamily="34" charset="0"/>
                <a:cs typeface="Arial" panose="020B0604020202020204" pitchFamily="34" charset="0"/>
              </a:rPr>
              <a:t>Bananas grow on trees.</a:t>
            </a:r>
          </a:p>
          <a:p>
            <a:r>
              <a:rPr lang="en-US" sz="2000" dirty="0">
                <a:solidFill>
                  <a:schemeClr val="accent2"/>
                </a:solidFill>
                <a:latin typeface="Arial" panose="020B0604020202020204" pitchFamily="34" charset="0"/>
                <a:cs typeface="Arial" panose="020B0604020202020204" pitchFamily="34" charset="0"/>
              </a:rPr>
              <a:t>Bananas are fruits.</a:t>
            </a:r>
          </a:p>
          <a:p>
            <a:r>
              <a:rPr lang="en-US" sz="2000" dirty="0">
                <a:solidFill>
                  <a:schemeClr val="accent2"/>
                </a:solidFill>
                <a:latin typeface="Arial" panose="020B0604020202020204" pitchFamily="34" charset="0"/>
                <a:cs typeface="Arial" panose="020B0604020202020204" pitchFamily="34" charset="0"/>
              </a:rPr>
              <a:t>Bananas grow in clusters.</a:t>
            </a:r>
          </a:p>
          <a:p>
            <a:r>
              <a:rPr lang="en-US" sz="2000" dirty="0">
                <a:solidFill>
                  <a:schemeClr val="accent2"/>
                </a:solidFill>
                <a:latin typeface="Arial" panose="020B0604020202020204" pitchFamily="34" charset="0"/>
                <a:cs typeface="Arial" panose="020B0604020202020204" pitchFamily="34" charset="0"/>
              </a:rPr>
              <a:t>Bananas are edible.</a:t>
            </a:r>
          </a:p>
          <a:p>
            <a:r>
              <a:rPr lang="en-US" sz="2000" dirty="0">
                <a:solidFill>
                  <a:schemeClr val="accent2"/>
                </a:solidFill>
                <a:latin typeface="Arial" panose="020B0604020202020204" pitchFamily="34" charset="0"/>
                <a:cs typeface="Arial" panose="020B0604020202020204" pitchFamily="34" charset="0"/>
              </a:rPr>
              <a:t>Bananas are curve.</a:t>
            </a:r>
          </a:p>
          <a:p>
            <a:r>
              <a:rPr lang="en-US" sz="2000" dirty="0">
                <a:solidFill>
                  <a:schemeClr val="accent2"/>
                </a:solidFill>
                <a:latin typeface="Arial" panose="020B0604020202020204" pitchFamily="34" charset="0"/>
                <a:cs typeface="Arial" panose="020B0604020202020204" pitchFamily="34" charset="0"/>
              </a:rPr>
              <a:t>Green bananas are unripe</a:t>
            </a:r>
          </a:p>
          <a:p>
            <a:r>
              <a:rPr lang="en-US" sz="2000" dirty="0">
                <a:solidFill>
                  <a:schemeClr val="accent2"/>
                </a:solidFill>
                <a:latin typeface="Arial" panose="020B0604020202020204" pitchFamily="34" charset="0"/>
                <a:cs typeface="Arial" panose="020B0604020202020204" pitchFamily="34" charset="0"/>
              </a:rPr>
              <a:t>Yellow bananas are ripe.</a:t>
            </a: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13" name="Immagine 12">
            <a:extLst>
              <a:ext uri="{FF2B5EF4-FFF2-40B4-BE49-F238E27FC236}">
                <a16:creationId xmlns:a16="http://schemas.microsoft.com/office/drawing/2014/main" id="{04957D6F-EFA3-4784-99AA-02E33FC06A9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bwMode="auto">
          <a:xfrm>
            <a:off x="94920" y="1835460"/>
            <a:ext cx="2655313" cy="264633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52186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a:t>Design </a:t>
            </a:r>
            <a:r>
              <a:rPr lang="it-IT" dirty="0" err="1"/>
              <a:t>models</a:t>
            </a:r>
            <a:r>
              <a:rPr lang="it-IT" dirty="0"/>
              <a:t> and </a:t>
            </a:r>
            <a:r>
              <a:rPr lang="it-IT" dirty="0" err="1"/>
              <a:t>theories</a:t>
            </a:r>
            <a:r>
              <a:rPr lang="it-IT" dirty="0"/>
              <a:t> from </a:t>
            </a:r>
            <a:r>
              <a:rPr lang="it-IT" dirty="0" err="1"/>
              <a:t>observations</a:t>
            </a:r>
            <a:r>
              <a:rPr lang="it-IT" dirty="0"/>
              <a:t> (I)</a:t>
            </a:r>
          </a:p>
        </p:txBody>
      </p:sp>
      <p:sp>
        <p:nvSpPr>
          <p:cNvPr id="5" name="Segnaposto numero diapositiva 4"/>
          <p:cNvSpPr>
            <a:spLocks noGrp="1"/>
          </p:cNvSpPr>
          <p:nvPr>
            <p:ph type="sldNum" sz="quarter" idx="15"/>
          </p:nvPr>
        </p:nvSpPr>
        <p:spPr/>
        <p:txBody>
          <a:bodyPr/>
          <a:lstStyle/>
          <a:p>
            <a:fld id="{6630F611-3D78-4E98-9E4C-D430BBAA5F6C}" type="slidenum">
              <a:rPr lang="it-IT" smtClean="0"/>
              <a:t>30</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91015" y="1814280"/>
            <a:ext cx="118840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400" b="1" dirty="0">
                <a:latin typeface="Arial" panose="020B0604020202020204" pitchFamily="34" charset="0"/>
                <a:ea typeface="Calibri" panose="020F0502020204030204" pitchFamily="34" charset="0"/>
              </a:rPr>
              <a:t>Design plausible linguistic models from the following observations</a:t>
            </a: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4" name="Rettangolo 13">
            <a:extLst>
              <a:ext uri="{FF2B5EF4-FFF2-40B4-BE49-F238E27FC236}">
                <a16:creationId xmlns:a16="http://schemas.microsoft.com/office/drawing/2014/main" id="{02BF0901-84DD-415E-B177-E5E54B2D4554}"/>
              </a:ext>
            </a:extLst>
          </p:cNvPr>
          <p:cNvSpPr/>
          <p:nvPr/>
        </p:nvSpPr>
        <p:spPr>
          <a:xfrm>
            <a:off x="161580" y="4611231"/>
            <a:ext cx="11461215" cy="2246769"/>
          </a:xfrm>
          <a:prstGeom prst="rect">
            <a:avLst/>
          </a:prstGeom>
        </p:spPr>
        <p:txBody>
          <a:bodyPr wrap="square">
            <a:spAutoFit/>
          </a:bodyPr>
          <a:lstStyle/>
          <a:p>
            <a:r>
              <a:rPr lang="en-GB" sz="2000" dirty="0">
                <a:solidFill>
                  <a:schemeClr val="accent2"/>
                </a:solidFill>
              </a:rPr>
              <a:t>Examples of possible models for the 3 different observations:</a:t>
            </a:r>
            <a:endParaRPr lang="it-IT" sz="2000" dirty="0">
              <a:solidFill>
                <a:schemeClr val="accent2"/>
              </a:solidFill>
            </a:endParaRPr>
          </a:p>
          <a:p>
            <a:r>
              <a:rPr lang="en-GB" sz="2000" b="1" dirty="0">
                <a:solidFill>
                  <a:schemeClr val="accent2"/>
                </a:solidFill>
              </a:rPr>
              <a:t>#1: </a:t>
            </a:r>
            <a:r>
              <a:rPr lang="en-GB" sz="2000" dirty="0">
                <a:solidFill>
                  <a:schemeClr val="accent2"/>
                </a:solidFill>
              </a:rPr>
              <a:t>the insect is red with black spots of circular shape; the insect has three pairs of jointed legs and one pair of antennae;</a:t>
            </a:r>
            <a:endParaRPr lang="it-IT" sz="2000" dirty="0">
              <a:solidFill>
                <a:schemeClr val="accent2"/>
              </a:solidFill>
            </a:endParaRPr>
          </a:p>
          <a:p>
            <a:r>
              <a:rPr lang="en-GB" sz="2000" b="1" dirty="0">
                <a:solidFill>
                  <a:schemeClr val="accent2"/>
                </a:solidFill>
              </a:rPr>
              <a:t>#2: </a:t>
            </a:r>
            <a:r>
              <a:rPr lang="en-GB" sz="2000" dirty="0">
                <a:solidFill>
                  <a:schemeClr val="accent2"/>
                </a:solidFill>
              </a:rPr>
              <a:t>the insect is multicolour with several spots of different shape; the insect has three pairs of jointed legs and one pair of antennae;</a:t>
            </a:r>
            <a:endParaRPr lang="it-IT" sz="2000" dirty="0">
              <a:solidFill>
                <a:schemeClr val="accent2"/>
              </a:solidFill>
            </a:endParaRPr>
          </a:p>
          <a:p>
            <a:r>
              <a:rPr lang="en-GB" sz="2000" b="1" dirty="0">
                <a:solidFill>
                  <a:schemeClr val="accent2"/>
                </a:solidFill>
              </a:rPr>
              <a:t>#3: </a:t>
            </a:r>
            <a:r>
              <a:rPr lang="en-GB" sz="2000" dirty="0">
                <a:solidFill>
                  <a:schemeClr val="accent2"/>
                </a:solidFill>
              </a:rPr>
              <a:t>the insect is pale blue with several black spots of different shape; the insect has three pairs of jointed legs and one pair of antennae;</a:t>
            </a:r>
            <a:endParaRPr lang="it-IT" sz="2000" dirty="0">
              <a:solidFill>
                <a:schemeClr val="accent2"/>
              </a:solidFill>
            </a:endParaRPr>
          </a:p>
        </p:txBody>
      </p:sp>
      <p:pic>
        <p:nvPicPr>
          <p:cNvPr id="12" name="Immagine 11" descr="Insetti: la classe animale più numerosa e variegata del Regno animale">
            <a:extLst>
              <a:ext uri="{FF2B5EF4-FFF2-40B4-BE49-F238E27FC236}">
                <a16:creationId xmlns:a16="http://schemas.microsoft.com/office/drawing/2014/main" id="{B1A8C8EA-332E-4656-B835-FBB68F3698B4}"/>
              </a:ext>
            </a:extLst>
          </p:cNvPr>
          <p:cNvPicPr>
            <a:picLocks noChangeAspect="1"/>
          </p:cNvPicPr>
          <p:nvPr/>
        </p:nvPicPr>
        <p:blipFill>
          <a:blip r:embed="rId2">
            <a:extLst>
              <a:ext uri="{28A0092B-C50C-407E-A947-70E740481C1C}">
                <a14:useLocalDpi xmlns:a14="http://schemas.microsoft.com/office/drawing/2010/main" val="0"/>
              </a:ext>
            </a:extLst>
          </a:blip>
          <a:srcRect l="17859"/>
          <a:stretch>
            <a:fillRect/>
          </a:stretch>
        </p:blipFill>
        <p:spPr bwMode="auto">
          <a:xfrm>
            <a:off x="161580" y="2494056"/>
            <a:ext cx="2585727" cy="2088000"/>
          </a:xfrm>
          <a:prstGeom prst="rect">
            <a:avLst/>
          </a:prstGeom>
          <a:noFill/>
          <a:ln>
            <a:noFill/>
          </a:ln>
        </p:spPr>
      </p:pic>
      <p:pic>
        <p:nvPicPr>
          <p:cNvPr id="13" name="Immagine 12" descr="Insetti: la classe animale più numerosa e variegata del Regno animale">
            <a:extLst>
              <a:ext uri="{FF2B5EF4-FFF2-40B4-BE49-F238E27FC236}">
                <a16:creationId xmlns:a16="http://schemas.microsoft.com/office/drawing/2014/main" id="{1AD55EA5-A516-41A9-A82D-20541E5A5A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11867" y="2494056"/>
            <a:ext cx="3136301" cy="2088000"/>
          </a:xfrm>
          <a:prstGeom prst="rect">
            <a:avLst/>
          </a:prstGeom>
          <a:noFill/>
          <a:ln>
            <a:noFill/>
          </a:ln>
        </p:spPr>
      </p:pic>
      <p:pic>
        <p:nvPicPr>
          <p:cNvPr id="15" name="Immagine 14" descr="Insetti protetti in Lombardia: anche nel 2021 molte segnalazioni | Natura  che vale">
            <a:extLst>
              <a:ext uri="{FF2B5EF4-FFF2-40B4-BE49-F238E27FC236}">
                <a16:creationId xmlns:a16="http://schemas.microsoft.com/office/drawing/2014/main" id="{66CA1710-8F98-46BC-890E-7FC81BE27593}"/>
              </a:ext>
            </a:extLst>
          </p:cNvPr>
          <p:cNvPicPr>
            <a:picLocks noChangeAspect="1"/>
          </p:cNvPicPr>
          <p:nvPr/>
        </p:nvPicPr>
        <p:blipFill>
          <a:blip r:embed="rId4">
            <a:extLst>
              <a:ext uri="{28A0092B-C50C-407E-A947-70E740481C1C}">
                <a14:useLocalDpi xmlns:a14="http://schemas.microsoft.com/office/drawing/2010/main" val="0"/>
              </a:ext>
            </a:extLst>
          </a:blip>
          <a:srcRect l="3062" t="9949" b="4712"/>
          <a:stretch>
            <a:fillRect/>
          </a:stretch>
        </p:blipFill>
        <p:spPr bwMode="auto">
          <a:xfrm>
            <a:off x="8194823" y="2494056"/>
            <a:ext cx="3560292" cy="2088000"/>
          </a:xfrm>
          <a:prstGeom prst="rect">
            <a:avLst/>
          </a:prstGeom>
          <a:noFill/>
          <a:ln>
            <a:noFill/>
          </a:ln>
        </p:spPr>
      </p:pic>
    </p:spTree>
    <p:extLst>
      <p:ext uri="{BB962C8B-B14F-4D97-AF65-F5344CB8AC3E}">
        <p14:creationId xmlns:p14="http://schemas.microsoft.com/office/powerpoint/2010/main" val="388385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a:t>Design </a:t>
            </a:r>
            <a:r>
              <a:rPr lang="it-IT" dirty="0" err="1"/>
              <a:t>models</a:t>
            </a:r>
            <a:r>
              <a:rPr lang="it-IT" dirty="0"/>
              <a:t> and </a:t>
            </a:r>
            <a:r>
              <a:rPr lang="it-IT" dirty="0" err="1"/>
              <a:t>theories</a:t>
            </a:r>
            <a:r>
              <a:rPr lang="it-IT" dirty="0"/>
              <a:t> from </a:t>
            </a:r>
            <a:r>
              <a:rPr lang="it-IT" dirty="0" err="1"/>
              <a:t>observations</a:t>
            </a:r>
            <a:r>
              <a:rPr lang="it-IT" dirty="0"/>
              <a:t> (II)</a:t>
            </a:r>
          </a:p>
        </p:txBody>
      </p:sp>
      <p:sp>
        <p:nvSpPr>
          <p:cNvPr id="5" name="Segnaposto numero diapositiva 4"/>
          <p:cNvSpPr>
            <a:spLocks noGrp="1"/>
          </p:cNvSpPr>
          <p:nvPr>
            <p:ph type="sldNum" sz="quarter" idx="15"/>
          </p:nvPr>
        </p:nvSpPr>
        <p:spPr/>
        <p:txBody>
          <a:bodyPr/>
          <a:lstStyle/>
          <a:p>
            <a:fld id="{6630F611-3D78-4E98-9E4C-D430BBAA5F6C}" type="slidenum">
              <a:rPr lang="it-IT" smtClean="0"/>
              <a:t>31</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91015" y="1814280"/>
            <a:ext cx="118840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400" b="1" dirty="0">
                <a:latin typeface="Arial" panose="020B0604020202020204" pitchFamily="34" charset="0"/>
                <a:ea typeface="Calibri" panose="020F0502020204030204" pitchFamily="34" charset="0"/>
              </a:rPr>
              <a:t>Design a complete theory from the following models</a:t>
            </a: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4" name="Rettangolo 13">
            <a:extLst>
              <a:ext uri="{FF2B5EF4-FFF2-40B4-BE49-F238E27FC236}">
                <a16:creationId xmlns:a16="http://schemas.microsoft.com/office/drawing/2014/main" id="{02BF0901-84DD-415E-B177-E5E54B2D4554}"/>
              </a:ext>
            </a:extLst>
          </p:cNvPr>
          <p:cNvSpPr/>
          <p:nvPr/>
        </p:nvSpPr>
        <p:spPr>
          <a:xfrm>
            <a:off x="161580" y="4732748"/>
            <a:ext cx="11273928" cy="1323439"/>
          </a:xfrm>
          <a:prstGeom prst="rect">
            <a:avLst/>
          </a:prstGeom>
        </p:spPr>
        <p:txBody>
          <a:bodyPr wrap="square">
            <a:spAutoFit/>
          </a:bodyPr>
          <a:lstStyle/>
          <a:p>
            <a:r>
              <a:rPr lang="en-US" sz="2000" dirty="0">
                <a:solidFill>
                  <a:schemeClr val="accent2"/>
                </a:solidFill>
                <a:latin typeface="Arial" panose="020B0604020202020204" pitchFamily="34" charset="0"/>
                <a:cs typeface="Arial" panose="020B0604020202020204" pitchFamily="34" charset="0"/>
              </a:rPr>
              <a:t>Examples of possible theories derived from the 3 observations:</a:t>
            </a:r>
          </a:p>
          <a:p>
            <a:r>
              <a:rPr lang="en-US" sz="2000" b="1" dirty="0">
                <a:solidFill>
                  <a:schemeClr val="accent2"/>
                </a:solidFill>
                <a:latin typeface="Arial" panose="020B0604020202020204" pitchFamily="34" charset="0"/>
                <a:cs typeface="Arial" panose="020B0604020202020204" pitchFamily="34" charset="0"/>
              </a:rPr>
              <a:t>#1: </a:t>
            </a:r>
            <a:r>
              <a:rPr lang="en-US" sz="2000" dirty="0">
                <a:solidFill>
                  <a:schemeClr val="accent2"/>
                </a:solidFill>
                <a:latin typeface="Arial" panose="020B0604020202020204" pitchFamily="34" charset="0"/>
                <a:cs typeface="Arial" panose="020B0604020202020204" pitchFamily="34" charset="0"/>
              </a:rPr>
              <a:t>insects have spots, three pairs of jointed legs and one pair of antennae;</a:t>
            </a:r>
          </a:p>
          <a:p>
            <a:r>
              <a:rPr lang="en-US" sz="2000" b="1" dirty="0">
                <a:solidFill>
                  <a:schemeClr val="accent2"/>
                </a:solidFill>
                <a:latin typeface="Arial" panose="020B0604020202020204" pitchFamily="34" charset="0"/>
                <a:cs typeface="Arial" panose="020B0604020202020204" pitchFamily="34" charset="0"/>
              </a:rPr>
              <a:t>#2: </a:t>
            </a:r>
            <a:r>
              <a:rPr lang="en-US" sz="2000" dirty="0">
                <a:solidFill>
                  <a:schemeClr val="accent2"/>
                </a:solidFill>
                <a:latin typeface="Arial" panose="020B0604020202020204" pitchFamily="34" charset="0"/>
                <a:cs typeface="Arial" panose="020B0604020202020204" pitchFamily="34" charset="0"/>
              </a:rPr>
              <a:t>insects can be of different colors with several spots of different shape;</a:t>
            </a:r>
          </a:p>
          <a:p>
            <a:r>
              <a:rPr lang="en-US" sz="2000" b="1" dirty="0">
                <a:solidFill>
                  <a:schemeClr val="accent2"/>
                </a:solidFill>
                <a:latin typeface="Arial" panose="020B0604020202020204" pitchFamily="34" charset="0"/>
                <a:cs typeface="Arial" panose="020B0604020202020204" pitchFamily="34" charset="0"/>
              </a:rPr>
              <a:t>#3: </a:t>
            </a:r>
            <a:r>
              <a:rPr lang="en-US" sz="2000" dirty="0">
                <a:solidFill>
                  <a:schemeClr val="accent2"/>
                </a:solidFill>
                <a:latin typeface="Arial" panose="020B0604020202020204" pitchFamily="34" charset="0"/>
                <a:cs typeface="Arial" panose="020B0604020202020204" pitchFamily="34" charset="0"/>
              </a:rPr>
              <a:t>insects have one pair of antennae;</a:t>
            </a:r>
          </a:p>
        </p:txBody>
      </p:sp>
      <p:pic>
        <p:nvPicPr>
          <p:cNvPr id="12" name="Immagine 11" descr="Insetti: la classe animale più numerosa e variegata del Regno animale">
            <a:extLst>
              <a:ext uri="{FF2B5EF4-FFF2-40B4-BE49-F238E27FC236}">
                <a16:creationId xmlns:a16="http://schemas.microsoft.com/office/drawing/2014/main" id="{B1A8C8EA-332E-4656-B835-FBB68F3698B4}"/>
              </a:ext>
            </a:extLst>
          </p:cNvPr>
          <p:cNvPicPr>
            <a:picLocks noChangeAspect="1"/>
          </p:cNvPicPr>
          <p:nvPr/>
        </p:nvPicPr>
        <p:blipFill>
          <a:blip r:embed="rId2">
            <a:extLst>
              <a:ext uri="{28A0092B-C50C-407E-A947-70E740481C1C}">
                <a14:useLocalDpi xmlns:a14="http://schemas.microsoft.com/office/drawing/2010/main" val="0"/>
              </a:ext>
            </a:extLst>
          </a:blip>
          <a:srcRect l="17859"/>
          <a:stretch>
            <a:fillRect/>
          </a:stretch>
        </p:blipFill>
        <p:spPr bwMode="auto">
          <a:xfrm>
            <a:off x="161580" y="2494056"/>
            <a:ext cx="2585727" cy="2088000"/>
          </a:xfrm>
          <a:prstGeom prst="rect">
            <a:avLst/>
          </a:prstGeom>
          <a:noFill/>
          <a:ln>
            <a:noFill/>
          </a:ln>
        </p:spPr>
      </p:pic>
      <p:pic>
        <p:nvPicPr>
          <p:cNvPr id="13" name="Immagine 12" descr="Insetti: la classe animale più numerosa e variegata del Regno animale">
            <a:extLst>
              <a:ext uri="{FF2B5EF4-FFF2-40B4-BE49-F238E27FC236}">
                <a16:creationId xmlns:a16="http://schemas.microsoft.com/office/drawing/2014/main" id="{1AD55EA5-A516-41A9-A82D-20541E5A5A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11867" y="2494056"/>
            <a:ext cx="3136301" cy="2088000"/>
          </a:xfrm>
          <a:prstGeom prst="rect">
            <a:avLst/>
          </a:prstGeom>
          <a:noFill/>
          <a:ln>
            <a:noFill/>
          </a:ln>
        </p:spPr>
      </p:pic>
      <p:pic>
        <p:nvPicPr>
          <p:cNvPr id="15" name="Immagine 14" descr="Insetti protetti in Lombardia: anche nel 2021 molte segnalazioni | Natura  che vale">
            <a:extLst>
              <a:ext uri="{FF2B5EF4-FFF2-40B4-BE49-F238E27FC236}">
                <a16:creationId xmlns:a16="http://schemas.microsoft.com/office/drawing/2014/main" id="{66CA1710-8F98-46BC-890E-7FC81BE27593}"/>
              </a:ext>
            </a:extLst>
          </p:cNvPr>
          <p:cNvPicPr>
            <a:picLocks noChangeAspect="1"/>
          </p:cNvPicPr>
          <p:nvPr/>
        </p:nvPicPr>
        <p:blipFill>
          <a:blip r:embed="rId4">
            <a:extLst>
              <a:ext uri="{28A0092B-C50C-407E-A947-70E740481C1C}">
                <a14:useLocalDpi xmlns:a14="http://schemas.microsoft.com/office/drawing/2010/main" val="0"/>
              </a:ext>
            </a:extLst>
          </a:blip>
          <a:srcRect l="3062" t="9949" b="4712"/>
          <a:stretch>
            <a:fillRect/>
          </a:stretch>
        </p:blipFill>
        <p:spPr bwMode="auto">
          <a:xfrm>
            <a:off x="8194823" y="2494056"/>
            <a:ext cx="3560292" cy="2088000"/>
          </a:xfrm>
          <a:prstGeom prst="rect">
            <a:avLst/>
          </a:prstGeom>
          <a:noFill/>
          <a:ln>
            <a:noFill/>
          </a:ln>
        </p:spPr>
      </p:pic>
    </p:spTree>
    <p:extLst>
      <p:ext uri="{BB962C8B-B14F-4D97-AF65-F5344CB8AC3E}">
        <p14:creationId xmlns:p14="http://schemas.microsoft.com/office/powerpoint/2010/main" val="42116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a:t>Design </a:t>
            </a:r>
            <a:r>
              <a:rPr lang="it-IT" dirty="0" err="1"/>
              <a:t>models</a:t>
            </a:r>
            <a:r>
              <a:rPr lang="it-IT" dirty="0"/>
              <a:t> and </a:t>
            </a:r>
            <a:r>
              <a:rPr lang="it-IT" dirty="0" err="1"/>
              <a:t>theories</a:t>
            </a:r>
            <a:r>
              <a:rPr lang="it-IT" dirty="0"/>
              <a:t> from </a:t>
            </a:r>
            <a:r>
              <a:rPr lang="it-IT" dirty="0" err="1"/>
              <a:t>observations</a:t>
            </a:r>
            <a:r>
              <a:rPr lang="it-IT" dirty="0"/>
              <a:t> (III)</a:t>
            </a:r>
          </a:p>
        </p:txBody>
      </p:sp>
      <p:sp>
        <p:nvSpPr>
          <p:cNvPr id="5" name="Segnaposto numero diapositiva 4"/>
          <p:cNvSpPr>
            <a:spLocks noGrp="1"/>
          </p:cNvSpPr>
          <p:nvPr>
            <p:ph type="sldNum" sz="quarter" idx="15"/>
          </p:nvPr>
        </p:nvSpPr>
        <p:spPr/>
        <p:txBody>
          <a:bodyPr/>
          <a:lstStyle/>
          <a:p>
            <a:fld id="{6630F611-3D78-4E98-9E4C-D430BBAA5F6C}" type="slidenum">
              <a:rPr lang="it-IT" smtClean="0"/>
              <a:t>32</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91015" y="1859340"/>
            <a:ext cx="1188408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400" b="1" dirty="0">
                <a:latin typeface="Arial" panose="020B0604020202020204" pitchFamily="34" charset="0"/>
                <a:ea typeface="Calibri" panose="020F0502020204030204" pitchFamily="34" charset="0"/>
              </a:rPr>
              <a:t>Design a complete theory from the following models</a:t>
            </a:r>
          </a:p>
          <a:p>
            <a:pPr lvl="0"/>
            <a:r>
              <a:rPr lang="en-US" altLang="it-IT" sz="2400" dirty="0">
                <a:latin typeface="Arial" panose="020B0604020202020204" pitchFamily="34" charset="0"/>
                <a:ea typeface="Calibri" panose="020F0502020204030204" pitchFamily="34" charset="0"/>
              </a:rPr>
              <a:t>M1: cure A worked with patient 1 affected by disease X; patient 1 is male</a:t>
            </a:r>
          </a:p>
          <a:p>
            <a:pPr lvl="0"/>
            <a:r>
              <a:rPr lang="en-US" altLang="it-IT" sz="2400" dirty="0">
                <a:latin typeface="Arial" panose="020B0604020202020204" pitchFamily="34" charset="0"/>
                <a:ea typeface="Calibri" panose="020F0502020204030204" pitchFamily="34" charset="0"/>
              </a:rPr>
              <a:t>M2: cure A worked with patient 2 affected by disease X; patient 2 is male</a:t>
            </a:r>
          </a:p>
          <a:p>
            <a:pPr lvl="0"/>
            <a:r>
              <a:rPr lang="en-US" altLang="it-IT" sz="2400" dirty="0">
                <a:latin typeface="Arial" panose="020B0604020202020204" pitchFamily="34" charset="0"/>
                <a:ea typeface="Calibri" panose="020F0502020204030204" pitchFamily="34" charset="0"/>
              </a:rPr>
              <a:t>M3: cure A did not work with patient 3 affected by disease X; patient 3 is female</a:t>
            </a: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4" name="Rettangolo 13">
            <a:extLst>
              <a:ext uri="{FF2B5EF4-FFF2-40B4-BE49-F238E27FC236}">
                <a16:creationId xmlns:a16="http://schemas.microsoft.com/office/drawing/2014/main" id="{02BF0901-84DD-415E-B177-E5E54B2D4554}"/>
              </a:ext>
            </a:extLst>
          </p:cNvPr>
          <p:cNvSpPr/>
          <p:nvPr/>
        </p:nvSpPr>
        <p:spPr>
          <a:xfrm>
            <a:off x="161580" y="4732748"/>
            <a:ext cx="11273928" cy="1015663"/>
          </a:xfrm>
          <a:prstGeom prst="rect">
            <a:avLst/>
          </a:prstGeom>
        </p:spPr>
        <p:txBody>
          <a:bodyPr wrap="square">
            <a:spAutoFit/>
          </a:bodyPr>
          <a:lstStyle/>
          <a:p>
            <a:r>
              <a:rPr lang="en-US" sz="2000" b="1" dirty="0">
                <a:solidFill>
                  <a:schemeClr val="accent2"/>
                </a:solidFill>
                <a:latin typeface="Arial" panose="020B0604020202020204" pitchFamily="34" charset="0"/>
                <a:cs typeface="Arial" panose="020B0604020202020204" pitchFamily="34" charset="0"/>
              </a:rPr>
              <a:t>POSSIBLE ANSWER: </a:t>
            </a:r>
          </a:p>
          <a:p>
            <a:r>
              <a:rPr lang="en-US" sz="2000" dirty="0">
                <a:solidFill>
                  <a:schemeClr val="accent2"/>
                </a:solidFill>
                <a:latin typeface="Arial" panose="020B0604020202020204" pitchFamily="34" charset="0"/>
                <a:cs typeface="Arial" panose="020B0604020202020204" pitchFamily="34" charset="0"/>
              </a:rPr>
              <a:t>cure A works on male patients affected by disease X; </a:t>
            </a:r>
          </a:p>
          <a:p>
            <a:r>
              <a:rPr lang="en-US" sz="2000" dirty="0">
                <a:solidFill>
                  <a:schemeClr val="accent2"/>
                </a:solidFill>
                <a:latin typeface="Arial" panose="020B0604020202020204" pitchFamily="34" charset="0"/>
                <a:cs typeface="Arial" panose="020B0604020202020204" pitchFamily="34" charset="0"/>
              </a:rPr>
              <a:t>cure A does not work on female patients affected by disease X</a:t>
            </a:r>
          </a:p>
        </p:txBody>
      </p:sp>
    </p:spTree>
    <p:extLst>
      <p:ext uri="{BB962C8B-B14F-4D97-AF65-F5344CB8AC3E}">
        <p14:creationId xmlns:p14="http://schemas.microsoft.com/office/powerpoint/2010/main" val="349747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a:t>Test yourself (I)</a:t>
            </a:r>
          </a:p>
        </p:txBody>
      </p:sp>
      <p:sp>
        <p:nvSpPr>
          <p:cNvPr id="5" name="Segnaposto numero diapositiva 4"/>
          <p:cNvSpPr>
            <a:spLocks noGrp="1"/>
          </p:cNvSpPr>
          <p:nvPr>
            <p:ph type="sldNum" sz="quarter" idx="15"/>
          </p:nvPr>
        </p:nvSpPr>
        <p:spPr/>
        <p:txBody>
          <a:bodyPr/>
          <a:lstStyle/>
          <a:p>
            <a:fld id="{6630F611-3D78-4E98-9E4C-D430BBAA5F6C}" type="slidenum">
              <a:rPr lang="it-IT" smtClean="0"/>
              <a:t>33</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153955" y="1804864"/>
            <a:ext cx="11884089"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400" b="1" dirty="0">
                <a:latin typeface="Arial" panose="020B0604020202020204" pitchFamily="34" charset="0"/>
                <a:ea typeface="Calibri" panose="020F0502020204030204" pitchFamily="34" charset="0"/>
              </a:rPr>
              <a:t>Say which of the following theories is complete, i.e. denotes all the sentences of the following models</a:t>
            </a:r>
          </a:p>
          <a:p>
            <a:pPr lvl="0"/>
            <a:r>
              <a:rPr lang="en-US" altLang="it-IT" sz="2000" dirty="0">
                <a:latin typeface="Arial" panose="020B0604020202020204" pitchFamily="34" charset="0"/>
                <a:ea typeface="Calibri" panose="020F0502020204030204" pitchFamily="34" charset="0"/>
              </a:rPr>
              <a:t>M1: Alice lives in Trento; Alice is 1,65m tall; Alice is female </a:t>
            </a:r>
          </a:p>
          <a:p>
            <a:pPr lvl="0"/>
            <a:r>
              <a:rPr lang="en-US" altLang="it-IT" sz="2000" dirty="0">
                <a:latin typeface="Arial" panose="020B0604020202020204" pitchFamily="34" charset="0"/>
                <a:ea typeface="Calibri" panose="020F0502020204030204" pitchFamily="34" charset="0"/>
              </a:rPr>
              <a:t>M2: Bob lives in Bologna; Bob is 1,89 tall; Bob is male</a:t>
            </a:r>
          </a:p>
          <a:p>
            <a:pPr lvl="0"/>
            <a:r>
              <a:rPr lang="en-US" altLang="it-IT" sz="2000" dirty="0">
                <a:latin typeface="Arial" panose="020B0604020202020204" pitchFamily="34" charset="0"/>
                <a:ea typeface="Calibri" panose="020F0502020204030204" pitchFamily="34" charset="0"/>
              </a:rPr>
              <a:t>M3: Sam lives in Trento; Sam is 1,75m tall; Sam is male</a:t>
            </a:r>
          </a:p>
          <a:p>
            <a:pPr lvl="0"/>
            <a:endParaRPr lang="en-US" altLang="it-IT" sz="2000" dirty="0">
              <a:latin typeface="Arial" panose="020B0604020202020204" pitchFamily="34" charset="0"/>
              <a:ea typeface="Calibri" panose="020F0502020204030204" pitchFamily="34" charset="0"/>
            </a:endParaRPr>
          </a:p>
          <a:p>
            <a:pPr lvl="0"/>
            <a:r>
              <a:rPr lang="en-US" altLang="it-IT" sz="2000" dirty="0">
                <a:latin typeface="Arial" panose="020B0604020202020204" pitchFamily="34" charset="0"/>
                <a:ea typeface="Calibri" panose="020F0502020204030204" pitchFamily="34" charset="0"/>
              </a:rPr>
              <a:t>T1: Males are taller than females; </a:t>
            </a:r>
          </a:p>
          <a:p>
            <a:pPr lvl="0"/>
            <a:r>
              <a:rPr lang="en-US" altLang="it-IT" sz="2000" dirty="0">
                <a:latin typeface="Arial" panose="020B0604020202020204" pitchFamily="34" charset="0"/>
                <a:ea typeface="Calibri" panose="020F0502020204030204" pitchFamily="34" charset="0"/>
              </a:rPr>
              <a:t>T2: in Trento and Bologna, males are taller than females; </a:t>
            </a:r>
          </a:p>
          <a:p>
            <a:pPr lvl="0"/>
            <a:r>
              <a:rPr lang="en-US" altLang="it-IT" sz="2000" dirty="0">
                <a:latin typeface="Arial" panose="020B0604020202020204" pitchFamily="34" charset="0"/>
                <a:ea typeface="Calibri" panose="020F0502020204030204" pitchFamily="34" charset="0"/>
              </a:rPr>
              <a:t>T3: People only live in Trento or Bologna; In Trento all people are male; People is at least 1,65m tall </a:t>
            </a:r>
          </a:p>
          <a:p>
            <a:pPr lvl="0"/>
            <a:r>
              <a:rPr lang="en-US" altLang="it-IT" sz="2000" dirty="0">
                <a:latin typeface="Arial" panose="020B0604020202020204" pitchFamily="34" charset="0"/>
                <a:ea typeface="Calibri" panose="020F0502020204030204" pitchFamily="34" charset="0"/>
              </a:rPr>
              <a:t>T4: Trento and Bologna are in Italy; People is at least 1,65m tall, regardless whether they are male or female </a:t>
            </a: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4" name="Rettangolo 13">
            <a:extLst>
              <a:ext uri="{FF2B5EF4-FFF2-40B4-BE49-F238E27FC236}">
                <a16:creationId xmlns:a16="http://schemas.microsoft.com/office/drawing/2014/main" id="{02BF0901-84DD-415E-B177-E5E54B2D4554}"/>
              </a:ext>
            </a:extLst>
          </p:cNvPr>
          <p:cNvSpPr/>
          <p:nvPr/>
        </p:nvSpPr>
        <p:spPr>
          <a:xfrm>
            <a:off x="153955" y="5558130"/>
            <a:ext cx="11273928" cy="954107"/>
          </a:xfrm>
          <a:prstGeom prst="rect">
            <a:avLst/>
          </a:prstGeom>
        </p:spPr>
        <p:txBody>
          <a:bodyPr wrap="square">
            <a:spAutoFit/>
          </a:bodyPr>
          <a:lstStyle/>
          <a:p>
            <a:r>
              <a:rPr lang="en-US" sz="2000" b="1" dirty="0">
                <a:solidFill>
                  <a:schemeClr val="accent2"/>
                </a:solidFill>
                <a:latin typeface="Arial" panose="020B0604020202020204" pitchFamily="34" charset="0"/>
                <a:cs typeface="Arial" panose="020B0604020202020204" pitchFamily="34" charset="0"/>
              </a:rPr>
              <a:t>ANSWER: </a:t>
            </a:r>
            <a:r>
              <a:rPr lang="en-US" sz="2000" dirty="0">
                <a:solidFill>
                  <a:schemeClr val="accent2"/>
                </a:solidFill>
                <a:latin typeface="Arial" panose="020B0604020202020204" pitchFamily="34" charset="0"/>
                <a:cs typeface="Arial" panose="020B0604020202020204" pitchFamily="34" charset="0"/>
              </a:rPr>
              <a:t>T2 and T3 </a:t>
            </a:r>
          </a:p>
          <a:p>
            <a:r>
              <a:rPr lang="en-US" altLang="it-IT" i="1" dirty="0">
                <a:solidFill>
                  <a:schemeClr val="accent2"/>
                </a:solidFill>
                <a:latin typeface="Arial" panose="020B0604020202020204" pitchFamily="34" charset="0"/>
                <a:cs typeface="Arial" panose="020B0604020202020204" pitchFamily="34" charset="0"/>
              </a:rPr>
              <a:t>NOTE: T1 is partial</a:t>
            </a:r>
            <a:endParaRPr lang="en-US" i="1" dirty="0">
              <a:solidFill>
                <a:schemeClr val="accent2"/>
              </a:solidFill>
              <a:latin typeface="Arial" panose="020B0604020202020204" pitchFamily="34" charset="0"/>
              <a:cs typeface="Arial" panose="020B0604020202020204" pitchFamily="34" charset="0"/>
            </a:endParaRPr>
          </a:p>
          <a:p>
            <a:r>
              <a:rPr lang="en-US" i="1" dirty="0">
                <a:solidFill>
                  <a:schemeClr val="accent2"/>
                </a:solidFill>
                <a:latin typeface="Arial" panose="020B0604020202020204" pitchFamily="34" charset="0"/>
                <a:cs typeface="Arial" panose="020B0604020202020204" pitchFamily="34" charset="0"/>
              </a:rPr>
              <a:t>NOTE: T4 is partial and also not correct </a:t>
            </a:r>
            <a:r>
              <a:rPr lang="en-US" i="1" dirty="0" err="1">
                <a:solidFill>
                  <a:schemeClr val="accent2"/>
                </a:solidFill>
                <a:latin typeface="Arial" panose="020B0604020202020204" pitchFamily="34" charset="0"/>
                <a:cs typeface="Arial" panose="020B0604020202020204" pitchFamily="34" charset="0"/>
              </a:rPr>
              <a:t>w.r.t.</a:t>
            </a:r>
            <a:r>
              <a:rPr lang="en-US" i="1" dirty="0">
                <a:solidFill>
                  <a:schemeClr val="accent2"/>
                </a:solidFill>
                <a:latin typeface="Arial" panose="020B0604020202020204" pitchFamily="34" charset="0"/>
                <a:cs typeface="Arial" panose="020B0604020202020204" pitchFamily="34" charset="0"/>
              </a:rPr>
              <a:t> the models as it mentions Italy</a:t>
            </a:r>
          </a:p>
        </p:txBody>
      </p:sp>
    </p:spTree>
    <p:extLst>
      <p:ext uri="{BB962C8B-B14F-4D97-AF65-F5344CB8AC3E}">
        <p14:creationId xmlns:p14="http://schemas.microsoft.com/office/powerpoint/2010/main" val="306900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a:t>Test yourself (II)</a:t>
            </a:r>
          </a:p>
        </p:txBody>
      </p:sp>
      <p:sp>
        <p:nvSpPr>
          <p:cNvPr id="5" name="Segnaposto numero diapositiva 4"/>
          <p:cNvSpPr>
            <a:spLocks noGrp="1"/>
          </p:cNvSpPr>
          <p:nvPr>
            <p:ph type="sldNum" sz="quarter" idx="15"/>
          </p:nvPr>
        </p:nvSpPr>
        <p:spPr/>
        <p:txBody>
          <a:bodyPr/>
          <a:lstStyle/>
          <a:p>
            <a:fld id="{6630F611-3D78-4E98-9E4C-D430BBAA5F6C}" type="slidenum">
              <a:rPr lang="it-IT" smtClean="0"/>
              <a:t>34</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153955" y="1846929"/>
            <a:ext cx="1188408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400" b="1" dirty="0">
                <a:latin typeface="Arial" panose="020B0604020202020204" pitchFamily="34" charset="0"/>
                <a:ea typeface="Calibri" panose="020F0502020204030204" pitchFamily="34" charset="0"/>
              </a:rPr>
              <a:t>How many analogical and linguistic representations you can derive from a single observed phenomenon?</a:t>
            </a:r>
          </a:p>
          <a:p>
            <a:pPr marL="457200" lvl="0" indent="-457200">
              <a:buFont typeface="+mj-lt"/>
              <a:buAutoNum type="alphaLcParenR"/>
            </a:pPr>
            <a:r>
              <a:rPr lang="en-US" altLang="it-IT" sz="2400" dirty="0">
                <a:latin typeface="Arial" panose="020B0604020202020204" pitchFamily="34" charset="0"/>
                <a:ea typeface="Calibri" panose="020F0502020204030204" pitchFamily="34" charset="0"/>
              </a:rPr>
              <a:t>exactly one</a:t>
            </a:r>
          </a:p>
          <a:p>
            <a:pPr marL="457200" lvl="0" indent="-457200">
              <a:buFont typeface="+mj-lt"/>
              <a:buAutoNum type="alphaLcParenR"/>
            </a:pPr>
            <a:r>
              <a:rPr lang="en-US" altLang="it-IT" sz="2400" dirty="0">
                <a:latin typeface="Arial" panose="020B0604020202020204" pitchFamily="34" charset="0"/>
                <a:ea typeface="Calibri" panose="020F0502020204030204" pitchFamily="34" charset="0"/>
              </a:rPr>
              <a:t>infinite</a:t>
            </a:r>
          </a:p>
          <a:p>
            <a:pPr marL="457200" lvl="0" indent="-457200">
              <a:buFont typeface="+mj-lt"/>
              <a:buAutoNum type="alphaLcParenR"/>
            </a:pPr>
            <a:r>
              <a:rPr lang="en-US" altLang="it-IT" sz="2400" dirty="0">
                <a:latin typeface="Arial" panose="020B0604020202020204" pitchFamily="34" charset="0"/>
                <a:ea typeface="Calibri" panose="020F0502020204030204" pitchFamily="34" charset="0"/>
              </a:rPr>
              <a:t>zero</a:t>
            </a:r>
          </a:p>
          <a:p>
            <a:pPr marL="457200" lvl="0" indent="-457200">
              <a:buFont typeface="+mj-lt"/>
              <a:buAutoNum type="alphaLcParenR"/>
            </a:pPr>
            <a:r>
              <a:rPr lang="en-US" altLang="it-IT" sz="2400" dirty="0">
                <a:latin typeface="Arial" panose="020B0604020202020204" pitchFamily="34" charset="0"/>
                <a:ea typeface="Calibri" panose="020F0502020204030204" pitchFamily="34" charset="0"/>
              </a:rPr>
              <a:t>it depends on the phenomenon</a:t>
            </a: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4" name="Rettangolo 13">
            <a:extLst>
              <a:ext uri="{FF2B5EF4-FFF2-40B4-BE49-F238E27FC236}">
                <a16:creationId xmlns:a16="http://schemas.microsoft.com/office/drawing/2014/main" id="{02BF0901-84DD-415E-B177-E5E54B2D4554}"/>
              </a:ext>
            </a:extLst>
          </p:cNvPr>
          <p:cNvSpPr/>
          <p:nvPr/>
        </p:nvSpPr>
        <p:spPr>
          <a:xfrm>
            <a:off x="153955" y="4509226"/>
            <a:ext cx="11273928" cy="400110"/>
          </a:xfrm>
          <a:prstGeom prst="rect">
            <a:avLst/>
          </a:prstGeom>
        </p:spPr>
        <p:txBody>
          <a:bodyPr wrap="square">
            <a:spAutoFit/>
          </a:bodyPr>
          <a:lstStyle/>
          <a:p>
            <a:r>
              <a:rPr lang="en-US" sz="2000" b="1" dirty="0">
                <a:solidFill>
                  <a:schemeClr val="accent2"/>
                </a:solidFill>
                <a:latin typeface="Arial" panose="020B0604020202020204" pitchFamily="34" charset="0"/>
                <a:cs typeface="Arial" panose="020B0604020202020204" pitchFamily="34" charset="0"/>
              </a:rPr>
              <a:t>ANSWER: </a:t>
            </a:r>
            <a:r>
              <a:rPr lang="en-US" sz="2000" dirty="0">
                <a:solidFill>
                  <a:schemeClr val="accent2"/>
                </a:solidFill>
                <a:latin typeface="Arial" panose="020B0604020202020204" pitchFamily="34" charset="0"/>
                <a:cs typeface="Arial" panose="020B0604020202020204" pitchFamily="34" charset="0"/>
              </a:rPr>
              <a:t>b</a:t>
            </a:r>
            <a:endParaRPr lang="en-US" i="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953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a:t>Use ER </a:t>
            </a:r>
            <a:r>
              <a:rPr lang="it-IT" dirty="0" err="1"/>
              <a:t>diagrams</a:t>
            </a:r>
            <a:r>
              <a:rPr lang="it-IT" dirty="0"/>
              <a:t> </a:t>
            </a:r>
            <a:r>
              <a:rPr lang="it-IT" dirty="0" err="1"/>
              <a:t>as</a:t>
            </a:r>
            <a:r>
              <a:rPr lang="it-IT" dirty="0"/>
              <a:t> a language for </a:t>
            </a:r>
            <a:r>
              <a:rPr lang="it-IT" dirty="0" err="1"/>
              <a:t>theories</a:t>
            </a:r>
            <a:endParaRPr lang="it-IT" dirty="0"/>
          </a:p>
        </p:txBody>
      </p:sp>
      <p:sp>
        <p:nvSpPr>
          <p:cNvPr id="5" name="Segnaposto numero diapositiva 4"/>
          <p:cNvSpPr>
            <a:spLocks noGrp="1"/>
          </p:cNvSpPr>
          <p:nvPr>
            <p:ph type="sldNum" sz="quarter" idx="15"/>
          </p:nvPr>
        </p:nvSpPr>
        <p:spPr/>
        <p:txBody>
          <a:bodyPr/>
          <a:lstStyle/>
          <a:p>
            <a:fld id="{6630F611-3D78-4E98-9E4C-D430BBAA5F6C}" type="slidenum">
              <a:rPr lang="it-IT" smtClean="0"/>
              <a:t>35</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191780" y="1966069"/>
            <a:ext cx="5393772"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400" b="1" dirty="0">
                <a:latin typeface="Arial" panose="020B0604020202020204" pitchFamily="34" charset="0"/>
                <a:ea typeface="Calibri" panose="020F0502020204030204" pitchFamily="34" charset="0"/>
              </a:rPr>
              <a:t>Translate the following theory into an ER diagram</a:t>
            </a:r>
          </a:p>
          <a:p>
            <a:pPr lvl="0"/>
            <a:r>
              <a:rPr lang="en-US" altLang="it-IT" sz="2400" dirty="0">
                <a:latin typeface="Arial" panose="020B0604020202020204" pitchFamily="34" charset="0"/>
                <a:ea typeface="Calibri" panose="020F0502020204030204" pitchFamily="34" charset="0"/>
              </a:rPr>
              <a:t>Each company own a website. A website is characterized by a name and a URL. Each company employs a manger who manages both the website and the employees that work for the company. Both the manager and the employees have a name. Employees occupy specific roles within the company.</a:t>
            </a: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4" name="Rettangolo 13">
            <a:extLst>
              <a:ext uri="{FF2B5EF4-FFF2-40B4-BE49-F238E27FC236}">
                <a16:creationId xmlns:a16="http://schemas.microsoft.com/office/drawing/2014/main" id="{02BF0901-84DD-415E-B177-E5E54B2D4554}"/>
              </a:ext>
            </a:extLst>
          </p:cNvPr>
          <p:cNvSpPr/>
          <p:nvPr/>
        </p:nvSpPr>
        <p:spPr>
          <a:xfrm>
            <a:off x="6096000" y="2012285"/>
            <a:ext cx="5757329" cy="400110"/>
          </a:xfrm>
          <a:prstGeom prst="rect">
            <a:avLst/>
          </a:prstGeom>
        </p:spPr>
        <p:txBody>
          <a:bodyPr wrap="square">
            <a:spAutoFit/>
          </a:bodyPr>
          <a:lstStyle/>
          <a:p>
            <a:pPr algn="ctr"/>
            <a:r>
              <a:rPr lang="en-US" sz="2000" b="1" dirty="0">
                <a:solidFill>
                  <a:schemeClr val="accent2"/>
                </a:solidFill>
                <a:latin typeface="Arial" panose="020B0604020202020204" pitchFamily="34" charset="0"/>
                <a:cs typeface="Arial" panose="020B0604020202020204" pitchFamily="34" charset="0"/>
              </a:rPr>
              <a:t>POSSIBLE ANSWER</a:t>
            </a:r>
            <a:endParaRPr lang="en-US" i="1" dirty="0">
              <a:solidFill>
                <a:schemeClr val="accent2"/>
              </a:solidFill>
              <a:latin typeface="Arial" panose="020B0604020202020204" pitchFamily="34" charset="0"/>
              <a:cs typeface="Arial" panose="020B0604020202020204" pitchFamily="34" charset="0"/>
            </a:endParaRPr>
          </a:p>
        </p:txBody>
      </p:sp>
      <p:pic>
        <p:nvPicPr>
          <p:cNvPr id="7" name="Immagine 6" descr="ER Model Diagram for a website">
            <a:extLst>
              <a:ext uri="{FF2B5EF4-FFF2-40B4-BE49-F238E27FC236}">
                <a16:creationId xmlns:a16="http://schemas.microsoft.com/office/drawing/2014/main" id="{981D2938-9E23-4E03-8E89-2F661747513E}"/>
              </a:ext>
            </a:extLst>
          </p:cNvPr>
          <p:cNvPicPr/>
          <p:nvPr/>
        </p:nvPicPr>
        <p:blipFill>
          <a:blip r:embed="rId2">
            <a:extLst>
              <a:ext uri="{28A0092B-C50C-407E-A947-70E740481C1C}">
                <a14:useLocalDpi xmlns:a14="http://schemas.microsoft.com/office/drawing/2010/main" val="0"/>
              </a:ext>
            </a:extLst>
          </a:blip>
          <a:srcRect l="20107" t="18291" r="18864" b="19823"/>
          <a:stretch>
            <a:fillRect/>
          </a:stretch>
        </p:blipFill>
        <p:spPr bwMode="auto">
          <a:xfrm>
            <a:off x="6033060" y="2545805"/>
            <a:ext cx="5757329" cy="4175678"/>
          </a:xfrm>
          <a:prstGeom prst="rect">
            <a:avLst/>
          </a:prstGeom>
          <a:noFill/>
          <a:ln>
            <a:solidFill>
              <a:srgbClr val="FFC000"/>
            </a:solidFill>
          </a:ln>
        </p:spPr>
      </p:pic>
    </p:spTree>
    <p:extLst>
      <p:ext uri="{BB962C8B-B14F-4D97-AF65-F5344CB8AC3E}">
        <p14:creationId xmlns:p14="http://schemas.microsoft.com/office/powerpoint/2010/main" val="359191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err="1"/>
              <a:t>Homework</a:t>
            </a:r>
            <a:r>
              <a:rPr lang="it-IT" dirty="0"/>
              <a:t> (I)</a:t>
            </a:r>
          </a:p>
        </p:txBody>
      </p:sp>
      <p:sp>
        <p:nvSpPr>
          <p:cNvPr id="5" name="Segnaposto numero diapositiva 4"/>
          <p:cNvSpPr>
            <a:spLocks noGrp="1"/>
          </p:cNvSpPr>
          <p:nvPr>
            <p:ph type="sldNum" sz="quarter" idx="15"/>
          </p:nvPr>
        </p:nvSpPr>
        <p:spPr/>
        <p:txBody>
          <a:bodyPr/>
          <a:lstStyle/>
          <a:p>
            <a:fld id="{6630F611-3D78-4E98-9E4C-D430BBAA5F6C}" type="slidenum">
              <a:rPr lang="it-IT" smtClean="0"/>
              <a:t>36</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107025" y="1797099"/>
            <a:ext cx="11977949" cy="4839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200" b="1" dirty="0">
                <a:latin typeface="Arial" panose="020B0604020202020204" pitchFamily="34" charset="0"/>
                <a:ea typeface="Calibri" panose="020F0502020204030204" pitchFamily="34" charset="0"/>
              </a:rPr>
              <a:t>Answer to the following questions</a:t>
            </a:r>
          </a:p>
          <a:p>
            <a:pPr marL="457200" lvl="0" indent="-457200">
              <a:spcBef>
                <a:spcPts val="300"/>
              </a:spcBef>
              <a:buFont typeface="+mj-lt"/>
              <a:buAutoNum type="arabicPeriod"/>
            </a:pPr>
            <a:r>
              <a:rPr lang="en-US" altLang="it-IT" sz="2200" dirty="0">
                <a:latin typeface="Arial" panose="020B0604020202020204" pitchFamily="34" charset="0"/>
                <a:ea typeface="Calibri" panose="020F0502020204030204" pitchFamily="34" charset="0"/>
              </a:rPr>
              <a:t>What is the role of abstraction in computer science? </a:t>
            </a:r>
          </a:p>
          <a:p>
            <a:pPr marL="457200" lvl="0" indent="-457200">
              <a:spcBef>
                <a:spcPts val="300"/>
              </a:spcBef>
              <a:buFont typeface="+mj-lt"/>
              <a:buAutoNum type="arabicPeriod"/>
            </a:pPr>
            <a:r>
              <a:rPr lang="en-US" altLang="it-IT" sz="2200" dirty="0">
                <a:latin typeface="Arial" panose="020B0604020202020204" pitchFamily="34" charset="0"/>
                <a:ea typeface="Calibri" panose="020F0502020204030204" pitchFamily="34" charset="0"/>
              </a:rPr>
              <a:t>How many analogical and linguistic representations you can derive from a single observed phenomenon?</a:t>
            </a:r>
          </a:p>
          <a:p>
            <a:pPr marL="457200" lvl="0" indent="-457200">
              <a:spcBef>
                <a:spcPts val="300"/>
              </a:spcBef>
              <a:buFont typeface="+mj-lt"/>
              <a:buAutoNum type="arabicPeriod"/>
            </a:pPr>
            <a:r>
              <a:rPr lang="en-US" altLang="it-IT" sz="2200" dirty="0">
                <a:latin typeface="Arial" panose="020B0604020202020204" pitchFamily="34" charset="0"/>
                <a:ea typeface="Calibri" panose="020F0502020204030204" pitchFamily="34" charset="0"/>
              </a:rPr>
              <a:t>What is the relation between heterogeneity and interoperability?</a:t>
            </a:r>
          </a:p>
          <a:p>
            <a:pPr marL="457200" lvl="0" indent="-457200">
              <a:spcBef>
                <a:spcPts val="300"/>
              </a:spcBef>
              <a:buFont typeface="+mj-lt"/>
              <a:buAutoNum type="arabicPeriod"/>
            </a:pPr>
            <a:r>
              <a:rPr lang="en-US" altLang="it-IT" sz="2200" dirty="0">
                <a:latin typeface="Arial" panose="020B0604020202020204" pitchFamily="34" charset="0"/>
                <a:ea typeface="Calibri" panose="020F0502020204030204" pitchFamily="34" charset="0"/>
              </a:rPr>
              <a:t>What kind of interoperability do you know and which of them Is the MOST expensive to achieve?</a:t>
            </a:r>
          </a:p>
          <a:p>
            <a:pPr marL="457200" lvl="0" indent="-457200">
              <a:spcBef>
                <a:spcPts val="300"/>
              </a:spcBef>
              <a:buFont typeface="+mj-lt"/>
              <a:buAutoNum type="arabicPeriod"/>
            </a:pPr>
            <a:r>
              <a:rPr lang="en-US" altLang="it-IT" sz="2200" dirty="0">
                <a:latin typeface="Arial" panose="020B0604020202020204" pitchFamily="34" charset="0"/>
                <a:ea typeface="Calibri" panose="020F0502020204030204" pitchFamily="34" charset="0"/>
              </a:rPr>
              <a:t>What is the relation between a theory and its models?</a:t>
            </a:r>
          </a:p>
          <a:p>
            <a:pPr marL="457200" lvl="0" indent="-457200">
              <a:spcBef>
                <a:spcPts val="300"/>
              </a:spcBef>
              <a:buFont typeface="+mj-lt"/>
              <a:buAutoNum type="arabicPeriod"/>
            </a:pPr>
            <a:r>
              <a:rPr lang="en-US" altLang="it-IT" sz="2200" dirty="0">
                <a:latin typeface="Arial" panose="020B0604020202020204" pitchFamily="34" charset="0"/>
                <a:ea typeface="Calibri" panose="020F0502020204030204" pitchFamily="34" charset="0"/>
              </a:rPr>
              <a:t>What is the semantics of a sentence of a theory?</a:t>
            </a:r>
          </a:p>
          <a:p>
            <a:pPr marL="457200" lvl="0" indent="-457200">
              <a:spcBef>
                <a:spcPts val="300"/>
              </a:spcBef>
              <a:buFont typeface="+mj-lt"/>
              <a:buAutoNum type="arabicPeriod"/>
            </a:pPr>
            <a:r>
              <a:rPr lang="en-US" altLang="it-IT" sz="2200" dirty="0">
                <a:latin typeface="Arial" panose="020B0604020202020204" pitchFamily="34" charset="0"/>
                <a:ea typeface="Calibri" panose="020F0502020204030204" pitchFamily="34" charset="0"/>
              </a:rPr>
              <a:t>Can you think about the advantages of correct and complete theories?</a:t>
            </a:r>
          </a:p>
          <a:p>
            <a:pPr marL="457200" lvl="0" indent="-457200">
              <a:spcBef>
                <a:spcPts val="300"/>
              </a:spcBef>
              <a:buFont typeface="+mj-lt"/>
              <a:buAutoNum type="arabicPeriod"/>
            </a:pPr>
            <a:r>
              <a:rPr lang="en-US" altLang="it-IT" sz="2200" dirty="0">
                <a:latin typeface="Arial" panose="020B0604020202020204" pitchFamily="34" charset="0"/>
                <a:ea typeface="Calibri" panose="020F0502020204030204" pitchFamily="34" charset="0"/>
              </a:rPr>
              <a:t>Are complete theories always desirable?</a:t>
            </a:r>
          </a:p>
          <a:p>
            <a:pPr marL="457200" lvl="0" indent="-457200">
              <a:spcBef>
                <a:spcPts val="300"/>
              </a:spcBef>
              <a:buFont typeface="+mj-lt"/>
              <a:buAutoNum type="arabicPeriod"/>
            </a:pPr>
            <a:r>
              <a:rPr lang="en-US" altLang="it-IT" sz="2200" dirty="0">
                <a:latin typeface="Arial" panose="020B0604020202020204" pitchFamily="34" charset="0"/>
                <a:ea typeface="Calibri" panose="020F0502020204030204" pitchFamily="34" charset="0"/>
              </a:rPr>
              <a:t>Can you summarize the process by which from the observation of the world you construct models and a theory such that you can reason about It?</a:t>
            </a: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Tree>
    <p:extLst>
      <p:ext uri="{BB962C8B-B14F-4D97-AF65-F5344CB8AC3E}">
        <p14:creationId xmlns:p14="http://schemas.microsoft.com/office/powerpoint/2010/main" val="4268841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err="1"/>
              <a:t>Homework</a:t>
            </a:r>
            <a:r>
              <a:rPr lang="it-IT" dirty="0"/>
              <a:t> (II)</a:t>
            </a:r>
          </a:p>
        </p:txBody>
      </p:sp>
      <p:sp>
        <p:nvSpPr>
          <p:cNvPr id="5" name="Segnaposto numero diapositiva 4"/>
          <p:cNvSpPr>
            <a:spLocks noGrp="1"/>
          </p:cNvSpPr>
          <p:nvPr>
            <p:ph type="sldNum" sz="quarter" idx="15"/>
          </p:nvPr>
        </p:nvSpPr>
        <p:spPr/>
        <p:txBody>
          <a:bodyPr/>
          <a:lstStyle/>
          <a:p>
            <a:fld id="{6630F611-3D78-4E98-9E4C-D430BBAA5F6C}" type="slidenum">
              <a:rPr lang="it-IT" smtClean="0"/>
              <a:t>37</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44085" y="1817281"/>
            <a:ext cx="1197794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200" b="1" dirty="0">
                <a:latin typeface="Arial" panose="020B0604020202020204" pitchFamily="34" charset="0"/>
                <a:ea typeface="Calibri" panose="020F0502020204030204" pitchFamily="34" charset="0"/>
              </a:rPr>
              <a:t>EXERCISE 1: </a:t>
            </a:r>
            <a:r>
              <a:rPr lang="en-US" altLang="it-IT" sz="2200" dirty="0">
                <a:latin typeface="Arial" panose="020B0604020202020204" pitchFamily="34" charset="0"/>
                <a:ea typeface="Calibri" panose="020F0502020204030204" pitchFamily="34" charset="0"/>
              </a:rPr>
              <a:t>Given the observations below, come up with corresponding linguistic representations, compare them with those designed by a colleague and discuss differences and possible reason of differences.</a:t>
            </a: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6" name="Immagine 5">
            <a:extLst>
              <a:ext uri="{FF2B5EF4-FFF2-40B4-BE49-F238E27FC236}">
                <a16:creationId xmlns:a16="http://schemas.microsoft.com/office/drawing/2014/main" id="{25B0116B-C8BD-4DA6-8A09-86D0665A9E5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3914" y="3399311"/>
            <a:ext cx="3244450" cy="2160000"/>
          </a:xfrm>
          <a:prstGeom prst="rect">
            <a:avLst/>
          </a:prstGeom>
          <a:noFill/>
          <a:ln>
            <a:noFill/>
          </a:ln>
        </p:spPr>
      </p:pic>
      <p:pic>
        <p:nvPicPr>
          <p:cNvPr id="2" name="Immagine 1">
            <a:extLst>
              <a:ext uri="{FF2B5EF4-FFF2-40B4-BE49-F238E27FC236}">
                <a16:creationId xmlns:a16="http://schemas.microsoft.com/office/drawing/2014/main" id="{2D226AFC-637C-4453-B44D-1C949D744C35}"/>
              </a:ext>
            </a:extLst>
          </p:cNvPr>
          <p:cNvPicPr>
            <a:picLocks noChangeAspect="1"/>
          </p:cNvPicPr>
          <p:nvPr/>
        </p:nvPicPr>
        <p:blipFill>
          <a:blip r:embed="rId3"/>
          <a:stretch>
            <a:fillRect/>
          </a:stretch>
        </p:blipFill>
        <p:spPr>
          <a:xfrm>
            <a:off x="4238558" y="3399311"/>
            <a:ext cx="3246101" cy="2160000"/>
          </a:xfrm>
          <a:prstGeom prst="rect">
            <a:avLst/>
          </a:prstGeom>
        </p:spPr>
      </p:pic>
      <p:pic>
        <p:nvPicPr>
          <p:cNvPr id="8" name="Immagine 7" descr="I Matrimoni Giapponesi moderni e tradizionali - Watabi">
            <a:extLst>
              <a:ext uri="{FF2B5EF4-FFF2-40B4-BE49-F238E27FC236}">
                <a16:creationId xmlns:a16="http://schemas.microsoft.com/office/drawing/2014/main" id="{A4B66BC8-D865-4907-8C67-D082DC2210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04853" y="3399311"/>
            <a:ext cx="3255892" cy="2160000"/>
          </a:xfrm>
          <a:prstGeom prst="rect">
            <a:avLst/>
          </a:prstGeom>
          <a:noFill/>
          <a:ln>
            <a:noFill/>
          </a:ln>
        </p:spPr>
      </p:pic>
    </p:spTree>
    <p:extLst>
      <p:ext uri="{BB962C8B-B14F-4D97-AF65-F5344CB8AC3E}">
        <p14:creationId xmlns:p14="http://schemas.microsoft.com/office/powerpoint/2010/main" val="774500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err="1"/>
              <a:t>Homework</a:t>
            </a:r>
            <a:r>
              <a:rPr lang="it-IT" dirty="0"/>
              <a:t> (III)</a:t>
            </a:r>
          </a:p>
        </p:txBody>
      </p:sp>
      <p:sp>
        <p:nvSpPr>
          <p:cNvPr id="5" name="Segnaposto numero diapositiva 4"/>
          <p:cNvSpPr>
            <a:spLocks noGrp="1"/>
          </p:cNvSpPr>
          <p:nvPr>
            <p:ph type="sldNum" sz="quarter" idx="15"/>
          </p:nvPr>
        </p:nvSpPr>
        <p:spPr/>
        <p:txBody>
          <a:bodyPr/>
          <a:lstStyle/>
          <a:p>
            <a:fld id="{6630F611-3D78-4E98-9E4C-D430BBAA5F6C}" type="slidenum">
              <a:rPr lang="it-IT" smtClean="0"/>
              <a:t>38</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44085" y="1817281"/>
            <a:ext cx="1197794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200" b="1" dirty="0">
                <a:latin typeface="Arial" panose="020B0604020202020204" pitchFamily="34" charset="0"/>
                <a:ea typeface="Calibri" panose="020F0502020204030204" pitchFamily="34" charset="0"/>
              </a:rPr>
              <a:t>EXERCISE 2: </a:t>
            </a:r>
            <a:r>
              <a:rPr lang="en-US" altLang="it-IT" sz="2200" dirty="0">
                <a:latin typeface="Arial" panose="020B0604020202020204" pitchFamily="34" charset="0"/>
                <a:ea typeface="Calibri" panose="020F0502020204030204" pitchFamily="34" charset="0"/>
              </a:rPr>
              <a:t>Given the observations below, come up with corresponding linguistic representations, compare them with those designed by a colleague and discuss differences and possible reason of differences.</a:t>
            </a: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12" name="Immagine 11" descr="Come gli insetti usano gli escrementi: i propri, quelli della comunità e  quelli di altri animali - Focus.it">
            <a:extLst>
              <a:ext uri="{FF2B5EF4-FFF2-40B4-BE49-F238E27FC236}">
                <a16:creationId xmlns:a16="http://schemas.microsoft.com/office/drawing/2014/main" id="{AB0C8253-0585-4F4A-95E7-5E043BEDB0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846" y="3249285"/>
            <a:ext cx="3244450" cy="2160000"/>
          </a:xfrm>
          <a:prstGeom prst="rect">
            <a:avLst/>
          </a:prstGeom>
          <a:noFill/>
          <a:ln>
            <a:noFill/>
          </a:ln>
        </p:spPr>
      </p:pic>
      <p:pic>
        <p:nvPicPr>
          <p:cNvPr id="13" name="Immagine 12" descr="Insetti: perché vivono ovunque, ma non nelle acque marine? | Wired Italia">
            <a:extLst>
              <a:ext uri="{FF2B5EF4-FFF2-40B4-BE49-F238E27FC236}">
                <a16:creationId xmlns:a16="http://schemas.microsoft.com/office/drawing/2014/main" id="{B16491DC-6561-40B2-8FD0-FFEEDF021754}"/>
              </a:ext>
            </a:extLst>
          </p:cNvPr>
          <p:cNvPicPr>
            <a:picLocks noChangeAspect="1"/>
          </p:cNvPicPr>
          <p:nvPr/>
        </p:nvPicPr>
        <p:blipFill>
          <a:blip r:embed="rId3" cstate="print">
            <a:extLst>
              <a:ext uri="{28A0092B-C50C-407E-A947-70E740481C1C}">
                <a14:useLocalDpi xmlns:a14="http://schemas.microsoft.com/office/drawing/2010/main" val="0"/>
              </a:ext>
            </a:extLst>
          </a:blip>
          <a:srcRect r="11925"/>
          <a:stretch>
            <a:fillRect/>
          </a:stretch>
        </p:blipFill>
        <p:spPr bwMode="auto">
          <a:xfrm>
            <a:off x="4184084" y="3249285"/>
            <a:ext cx="3376669" cy="2160000"/>
          </a:xfrm>
          <a:prstGeom prst="rect">
            <a:avLst/>
          </a:prstGeom>
          <a:noFill/>
          <a:ln>
            <a:noFill/>
          </a:ln>
        </p:spPr>
      </p:pic>
      <p:pic>
        <p:nvPicPr>
          <p:cNvPr id="14" name="Immagine 13" descr="Non li mangio: gli insetti - GIEMME - Gastronomia Mediterranea">
            <a:extLst>
              <a:ext uri="{FF2B5EF4-FFF2-40B4-BE49-F238E27FC236}">
                <a16:creationId xmlns:a16="http://schemas.microsoft.com/office/drawing/2014/main" id="{945396E8-CD62-489F-AD44-DEE742CEBC97}"/>
              </a:ext>
            </a:extLst>
          </p:cNvPr>
          <p:cNvPicPr>
            <a:picLocks noChangeAspect="1"/>
          </p:cNvPicPr>
          <p:nvPr/>
        </p:nvPicPr>
        <p:blipFill>
          <a:blip r:embed="rId4">
            <a:extLst>
              <a:ext uri="{28A0092B-C50C-407E-A947-70E740481C1C}">
                <a14:useLocalDpi xmlns:a14="http://schemas.microsoft.com/office/drawing/2010/main" val="0"/>
              </a:ext>
            </a:extLst>
          </a:blip>
          <a:srcRect r="16663"/>
          <a:stretch>
            <a:fillRect/>
          </a:stretch>
        </p:blipFill>
        <p:spPr bwMode="auto">
          <a:xfrm>
            <a:off x="8370541" y="3249285"/>
            <a:ext cx="3146557" cy="2160000"/>
          </a:xfrm>
          <a:prstGeom prst="rect">
            <a:avLst/>
          </a:prstGeom>
          <a:noFill/>
          <a:ln>
            <a:noFill/>
          </a:ln>
        </p:spPr>
      </p:pic>
    </p:spTree>
    <p:extLst>
      <p:ext uri="{BB962C8B-B14F-4D97-AF65-F5344CB8AC3E}">
        <p14:creationId xmlns:p14="http://schemas.microsoft.com/office/powerpoint/2010/main" val="846465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err="1"/>
              <a:t>Homework</a:t>
            </a:r>
            <a:r>
              <a:rPr lang="it-IT" dirty="0"/>
              <a:t> (IV)</a:t>
            </a:r>
          </a:p>
        </p:txBody>
      </p:sp>
      <p:sp>
        <p:nvSpPr>
          <p:cNvPr id="5" name="Segnaposto numero diapositiva 4"/>
          <p:cNvSpPr>
            <a:spLocks noGrp="1"/>
          </p:cNvSpPr>
          <p:nvPr>
            <p:ph type="sldNum" sz="quarter" idx="15"/>
          </p:nvPr>
        </p:nvSpPr>
        <p:spPr/>
        <p:txBody>
          <a:bodyPr/>
          <a:lstStyle/>
          <a:p>
            <a:fld id="{6630F611-3D78-4E98-9E4C-D430BBAA5F6C}" type="slidenum">
              <a:rPr lang="it-IT" smtClean="0"/>
              <a:t>39</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0" y="1899255"/>
            <a:ext cx="11977949"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200" b="1" dirty="0">
                <a:latin typeface="Arial" panose="020B0604020202020204" pitchFamily="34" charset="0"/>
                <a:ea typeface="Calibri" panose="020F0502020204030204" pitchFamily="34" charset="0"/>
              </a:rPr>
              <a:t>EXERCISE 3: </a:t>
            </a:r>
            <a:r>
              <a:rPr lang="en-US" altLang="it-IT" sz="2200" dirty="0">
                <a:latin typeface="Arial" panose="020B0604020202020204" pitchFamily="34" charset="0"/>
                <a:ea typeface="Calibri" panose="020F0502020204030204" pitchFamily="34" charset="0"/>
              </a:rPr>
              <a:t>Invent one exercise for each of the following types, send it to one of your colleagues and discuss together about the answer provided by the colleague</a:t>
            </a:r>
          </a:p>
          <a:p>
            <a:pPr marL="457200" lvl="0" indent="-457200">
              <a:buFont typeface="+mj-lt"/>
              <a:buAutoNum type="alphaUcPeriod"/>
            </a:pPr>
            <a:r>
              <a:rPr lang="en-GB" sz="2000" dirty="0">
                <a:latin typeface="Arial" panose="020B0604020202020204" pitchFamily="34" charset="0"/>
              </a:rPr>
              <a:t>Start from a phenomenon and a specific task and by abstraction come up with both a linguistic model and an analogical model</a:t>
            </a:r>
            <a:endParaRPr lang="it-IT" sz="2000" dirty="0">
              <a:latin typeface="Arial" panose="020B0604020202020204" pitchFamily="34" charset="0"/>
            </a:endParaRPr>
          </a:p>
          <a:p>
            <a:pPr marL="457200" lvl="0" indent="-457200">
              <a:buFont typeface="+mj-lt"/>
              <a:buAutoNum type="alphaUcPeriod"/>
            </a:pPr>
            <a:r>
              <a:rPr lang="en-GB" sz="2000" dirty="0">
                <a:latin typeface="Arial" panose="020B0604020202020204" pitchFamily="34" charset="0"/>
              </a:rPr>
              <a:t> Given a linguistic or analogical model say if it is coherent with a given observed phenomenon</a:t>
            </a:r>
            <a:endParaRPr lang="it-IT" sz="2000" dirty="0">
              <a:latin typeface="Arial" panose="020B0604020202020204" pitchFamily="34" charset="0"/>
            </a:endParaRPr>
          </a:p>
          <a:p>
            <a:pPr marL="457200" lvl="0" indent="-457200">
              <a:buFont typeface="+mj-lt"/>
              <a:buAutoNum type="alphaUcPeriod"/>
            </a:pPr>
            <a:r>
              <a:rPr lang="en-GB" sz="2000" dirty="0">
                <a:latin typeface="Arial" panose="020B0604020202020204" pitchFamily="34" charset="0"/>
              </a:rPr>
              <a:t>(multiple choice questions) - Given an observed phenomenon, say which of the following are good examples of semantic gap / representations / models / theories</a:t>
            </a:r>
            <a:endParaRPr lang="it-IT" sz="2000" dirty="0">
              <a:latin typeface="Arial" panose="020B0604020202020204" pitchFamily="34" charset="0"/>
            </a:endParaRPr>
          </a:p>
          <a:p>
            <a:pPr marL="457200" lvl="0" indent="-457200">
              <a:buFont typeface="+mj-lt"/>
              <a:buAutoNum type="alphaUcPeriod"/>
            </a:pPr>
            <a:r>
              <a:rPr lang="en-GB" sz="2000" dirty="0">
                <a:latin typeface="Arial" panose="020B0604020202020204" pitchFamily="34" charset="0"/>
              </a:rPr>
              <a:t>Design linguistic models starting from different observations of the same phenomenon</a:t>
            </a:r>
            <a:endParaRPr lang="it-IT" sz="2000" dirty="0">
              <a:latin typeface="Arial" panose="020B0604020202020204" pitchFamily="34" charset="0"/>
            </a:endParaRPr>
          </a:p>
          <a:p>
            <a:pPr marL="457200" lvl="0" indent="-457200">
              <a:buFont typeface="+mj-lt"/>
              <a:buAutoNum type="alphaUcPeriod"/>
            </a:pPr>
            <a:r>
              <a:rPr lang="en-GB" sz="2000" dirty="0">
                <a:latin typeface="Arial" panose="020B0604020202020204" pitchFamily="34" charset="0"/>
              </a:rPr>
              <a:t>Design a complete theory from a set of models of an observed phenomenon</a:t>
            </a:r>
            <a:endParaRPr lang="it-IT" sz="2000" dirty="0">
              <a:latin typeface="Arial" panose="020B0604020202020204" pitchFamily="34" charset="0"/>
            </a:endParaRPr>
          </a:p>
          <a:p>
            <a:pPr marL="457200" lvl="0" indent="-457200">
              <a:buFont typeface="+mj-lt"/>
              <a:buAutoNum type="alphaUcPeriod"/>
            </a:pPr>
            <a:r>
              <a:rPr lang="en-GB" sz="2000" dirty="0">
                <a:latin typeface="Arial" panose="020B0604020202020204" pitchFamily="34" charset="0"/>
              </a:rPr>
              <a:t>(multiple choice questions) - Say which of the following theories is complete, i.e. denotes all the sentences of the following models</a:t>
            </a:r>
            <a:endParaRPr lang="it-IT" sz="2000" dirty="0">
              <a:latin typeface="Arial" panose="020B0604020202020204" pitchFamily="34" charset="0"/>
            </a:endParaRPr>
          </a:p>
          <a:p>
            <a:pPr marL="457200" lvl="0" indent="-457200">
              <a:buFont typeface="+mj-lt"/>
              <a:buAutoNum type="alphaUcPeriod"/>
            </a:pPr>
            <a:r>
              <a:rPr lang="en-GB" sz="2000" dirty="0">
                <a:latin typeface="Arial" panose="020B0604020202020204" pitchFamily="34" charset="0"/>
              </a:rPr>
              <a:t>(multiple choice questions) – come up with possible answers for the key questions; in each group 3 answers are false and one is true (or vice versa)</a:t>
            </a:r>
            <a:endParaRPr lang="it-IT" sz="2000" dirty="0">
              <a:latin typeface="Arial" panose="020B0604020202020204" pitchFamily="34" charset="0"/>
            </a:endParaRPr>
          </a:p>
          <a:p>
            <a:pPr marL="457200" lvl="0" indent="-457200">
              <a:buFont typeface="+mj-lt"/>
              <a:buAutoNum type="alphaUcPeriod"/>
            </a:pPr>
            <a:r>
              <a:rPr lang="en-GB" sz="2000">
                <a:latin typeface="Arial" panose="020B0604020202020204" pitchFamily="34" charset="0"/>
              </a:rPr>
              <a:t>Use </a:t>
            </a:r>
            <a:r>
              <a:rPr lang="en-GB" sz="2000" dirty="0">
                <a:latin typeface="Arial" panose="020B0604020202020204" pitchFamily="34" charset="0"/>
              </a:rPr>
              <a:t>ER diagrams as a language for designing a theory for an observed phenomenon (the number of observations may vary from one to three)</a:t>
            </a:r>
            <a:endParaRPr lang="it-IT" sz="2000" dirty="0">
              <a:latin typeface="Arial" panose="020B0604020202020204" pitchFamily="34" charset="0"/>
            </a:endParaRP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Tree>
    <p:extLst>
      <p:ext uri="{BB962C8B-B14F-4D97-AF65-F5344CB8AC3E}">
        <p14:creationId xmlns:p14="http://schemas.microsoft.com/office/powerpoint/2010/main" val="1318268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err="1"/>
              <a:t>Preamble</a:t>
            </a:r>
            <a:r>
              <a:rPr lang="it-IT" dirty="0"/>
              <a:t>: </a:t>
            </a:r>
            <a:r>
              <a:rPr lang="it-IT" dirty="0" err="1"/>
              <a:t>heterogeneity</a:t>
            </a:r>
            <a:r>
              <a:rPr lang="it-IT" dirty="0"/>
              <a:t> in language</a:t>
            </a:r>
          </a:p>
        </p:txBody>
      </p:sp>
      <p:sp>
        <p:nvSpPr>
          <p:cNvPr id="5" name="Segnaposto numero diapositiva 4"/>
          <p:cNvSpPr>
            <a:spLocks noGrp="1"/>
          </p:cNvSpPr>
          <p:nvPr>
            <p:ph type="sldNum" sz="quarter" idx="15"/>
          </p:nvPr>
        </p:nvSpPr>
        <p:spPr/>
        <p:txBody>
          <a:bodyPr/>
          <a:lstStyle/>
          <a:p>
            <a:fld id="{6630F611-3D78-4E98-9E4C-D430BBAA5F6C}" type="slidenum">
              <a:rPr lang="it-IT" smtClean="0"/>
              <a:t>4</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2842351" y="1902306"/>
            <a:ext cx="9267800"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b="1" dirty="0">
                <a:latin typeface="Arial" panose="020B0604020202020204" pitchFamily="34" charset="0"/>
                <a:cs typeface="Arial" panose="020B0604020202020204" pitchFamily="34" charset="0"/>
              </a:rPr>
              <a:t>Ambiguity</a:t>
            </a:r>
            <a:r>
              <a:rPr lang="en-US" sz="2000" dirty="0">
                <a:latin typeface="Arial" panose="020B0604020202020204" pitchFamily="34" charset="0"/>
                <a:cs typeface="Arial" panose="020B0604020202020204" pitchFamily="34" charset="0"/>
              </a:rPr>
              <a:t> (lack of formality) is when a sentence may be interpreted in more than one way due to ambiguous sentence structure (due for instance to grammar, or polysemy).</a:t>
            </a:r>
          </a:p>
          <a:p>
            <a:endParaRPr lang="en-US" sz="2000" dirty="0">
              <a:latin typeface="Arial" panose="020B0604020202020204" pitchFamily="34" charset="0"/>
              <a:cs typeface="Arial" panose="020B0604020202020204" pitchFamily="34" charset="0"/>
            </a:endParaRPr>
          </a:p>
          <a:p>
            <a:r>
              <a:rPr lang="en-US" sz="2000" dirty="0">
                <a:solidFill>
                  <a:schemeClr val="accent2"/>
                </a:solidFill>
                <a:latin typeface="Arial" panose="020B0604020202020204" pitchFamily="34" charset="0"/>
                <a:cs typeface="Arial" panose="020B0604020202020204" pitchFamily="34" charset="0"/>
              </a:rPr>
              <a:t>Example : Time flies like an arrow</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Time passes fast, as fast as an arrow travels</a:t>
            </a:r>
          </a:p>
          <a:p>
            <a:r>
              <a:rPr lang="en-US" sz="2000" dirty="0">
                <a:latin typeface="Arial" panose="020B0604020202020204" pitchFamily="34" charset="0"/>
                <a:cs typeface="Arial" panose="020B0604020202020204" pitchFamily="34" charset="0"/>
              </a:rPr>
              <a:t>OR</a:t>
            </a:r>
          </a:p>
          <a:p>
            <a:r>
              <a:rPr lang="en-US" sz="2000" dirty="0">
                <a:latin typeface="Arial" panose="020B0604020202020204" pitchFamily="34" charset="0"/>
                <a:cs typeface="Arial" panose="020B0604020202020204" pitchFamily="34" charset="0"/>
              </a:rPr>
              <a:t>Measure the speed of flies like you would measure the speed of an arrow</a:t>
            </a:r>
          </a:p>
          <a:p>
            <a:r>
              <a:rPr lang="en-US" sz="2000" dirty="0">
                <a:latin typeface="Arial" panose="020B0604020202020204" pitchFamily="34" charset="0"/>
                <a:cs typeface="Arial" panose="020B0604020202020204" pitchFamily="34" charset="0"/>
              </a:rPr>
              <a:t>OR</a:t>
            </a:r>
          </a:p>
          <a:p>
            <a:r>
              <a:rPr lang="en-US" sz="2000" dirty="0">
                <a:latin typeface="Arial" panose="020B0604020202020204" pitchFamily="34" charset="0"/>
                <a:cs typeface="Arial" panose="020B0604020202020204" pitchFamily="34" charset="0"/>
              </a:rPr>
              <a:t>"Time flies" could refer to a specific kind of flies</a:t>
            </a:r>
          </a:p>
          <a:p>
            <a:r>
              <a:rPr lang="en-US" sz="2000" dirty="0">
                <a:latin typeface="Arial" panose="020B0604020202020204" pitchFamily="34" charset="0"/>
                <a:cs typeface="Arial" panose="020B0604020202020204" pitchFamily="34" charset="0"/>
              </a:rPr>
              <a:t>OR</a:t>
            </a:r>
          </a:p>
          <a:p>
            <a:r>
              <a:rPr lang="en-US" sz="2000" dirty="0">
                <a:latin typeface="Arial" panose="020B0604020202020204" pitchFamily="34" charset="0"/>
                <a:cs typeface="Arial" panose="020B0604020202020204" pitchFamily="34" charset="0"/>
              </a:rPr>
              <a:t>"like" can be seen as an adjective (similar to) o as a verb (prefer, enjoy)</a:t>
            </a:r>
          </a:p>
          <a:p>
            <a:r>
              <a:rPr lang="en-US" sz="2000" dirty="0">
                <a:latin typeface="Arial" panose="020B0604020202020204" pitchFamily="34" charset="0"/>
                <a:cs typeface="Arial" panose="020B0604020202020204" pitchFamily="34" charset="0"/>
              </a:rPr>
              <a:t>OR</a:t>
            </a:r>
          </a:p>
          <a:p>
            <a:r>
              <a:rPr lang="en-US" sz="2000" dirty="0">
                <a:latin typeface="Arial" panose="020B0604020202020204" pitchFamily="34" charset="0"/>
                <a:cs typeface="Arial" panose="020B0604020202020204" pitchFamily="34" charset="0"/>
              </a:rPr>
              <a:t>…</a:t>
            </a: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2" name="Immagine 1">
            <a:extLst>
              <a:ext uri="{FF2B5EF4-FFF2-40B4-BE49-F238E27FC236}">
                <a16:creationId xmlns:a16="http://schemas.microsoft.com/office/drawing/2014/main" id="{6939A526-09AD-4EC9-9CB5-9313D3ACD7F1}"/>
              </a:ext>
            </a:extLst>
          </p:cNvPr>
          <p:cNvPicPr>
            <a:picLocks noChangeAspect="1"/>
          </p:cNvPicPr>
          <p:nvPr/>
        </p:nvPicPr>
        <p:blipFill>
          <a:blip r:embed="rId2"/>
          <a:stretch>
            <a:fillRect/>
          </a:stretch>
        </p:blipFill>
        <p:spPr>
          <a:xfrm>
            <a:off x="81849" y="1872867"/>
            <a:ext cx="2638654" cy="2110923"/>
          </a:xfrm>
          <a:prstGeom prst="rect">
            <a:avLst/>
          </a:prstGeom>
        </p:spPr>
      </p:pic>
    </p:spTree>
    <p:extLst>
      <p:ext uri="{BB962C8B-B14F-4D97-AF65-F5344CB8AC3E}">
        <p14:creationId xmlns:p14="http://schemas.microsoft.com/office/powerpoint/2010/main" val="228557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err="1"/>
              <a:t>Preamble</a:t>
            </a:r>
            <a:r>
              <a:rPr lang="it-IT" dirty="0"/>
              <a:t>: </a:t>
            </a:r>
            <a:r>
              <a:rPr lang="it-IT" dirty="0" err="1"/>
              <a:t>heterogeneity</a:t>
            </a:r>
            <a:r>
              <a:rPr lang="it-IT" dirty="0"/>
              <a:t> in knowledge</a:t>
            </a:r>
          </a:p>
        </p:txBody>
      </p:sp>
      <p:sp>
        <p:nvSpPr>
          <p:cNvPr id="5" name="Segnaposto numero diapositiva 4"/>
          <p:cNvSpPr>
            <a:spLocks noGrp="1"/>
          </p:cNvSpPr>
          <p:nvPr>
            <p:ph type="sldNum" sz="quarter" idx="15"/>
          </p:nvPr>
        </p:nvSpPr>
        <p:spPr/>
        <p:txBody>
          <a:bodyPr/>
          <a:lstStyle/>
          <a:p>
            <a:fld id="{6630F611-3D78-4E98-9E4C-D430BBAA5F6C}" type="slidenum">
              <a:rPr lang="it-IT" smtClean="0"/>
              <a:t>5</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3877937" y="1819208"/>
            <a:ext cx="8232214"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b="1" dirty="0">
                <a:latin typeface="Arial" panose="020B0604020202020204" pitchFamily="34" charset="0"/>
                <a:cs typeface="Arial" panose="020B0604020202020204" pitchFamily="34" charset="0"/>
              </a:rPr>
              <a:t>Partiality </a:t>
            </a:r>
            <a:r>
              <a:rPr lang="en-US" sz="2000" dirty="0">
                <a:latin typeface="Arial" panose="020B0604020202020204" pitchFamily="34" charset="0"/>
                <a:cs typeface="Arial" panose="020B0604020202020204" pitchFamily="34" charset="0"/>
              </a:rPr>
              <a:t>is the fact that every description only captures part of the observed phenomenon. Knowledge about the observed phenomenon must be necessarily partial. </a:t>
            </a:r>
            <a:r>
              <a:rPr lang="en-US" sz="2000" dirty="0">
                <a:solidFill>
                  <a:schemeClr val="accent2"/>
                </a:solidFill>
                <a:latin typeface="Arial" panose="020B0604020202020204" pitchFamily="34" charset="0"/>
                <a:cs typeface="Arial" panose="020B0604020202020204" pitchFamily="34" charset="0"/>
              </a:rPr>
              <a:t>Example: there is no way to fully describe the content of the class; you necessarily need to focus on some aspects of it and omit others.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This is also known as </a:t>
            </a:r>
            <a:r>
              <a:rPr lang="en-US" sz="2000" b="1" dirty="0">
                <a:latin typeface="Arial" panose="020B0604020202020204" pitchFamily="34" charset="0"/>
                <a:cs typeface="Arial" panose="020B0604020202020204" pitchFamily="34" charset="0"/>
              </a:rPr>
              <a:t>semantic gap</a:t>
            </a:r>
            <a:r>
              <a:rPr lang="en-US" sz="2000" dirty="0">
                <a:latin typeface="Arial" panose="020B0604020202020204" pitchFamily="34" charset="0"/>
                <a:cs typeface="Arial" panose="020B0604020202020204" pitchFamily="34" charset="0"/>
              </a:rPr>
              <a:t>, i.e. the fact that there is a loss of meaning when you describe the phenomenon. </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Abstraction</a:t>
            </a:r>
            <a:r>
              <a:rPr lang="en-US" sz="2000" dirty="0">
                <a:latin typeface="Arial" panose="020B0604020202020204" pitchFamily="34" charset="0"/>
                <a:cs typeface="Arial" panose="020B0604020202020204" pitchFamily="34" charset="0"/>
              </a:rPr>
              <a:t> is when you describe the observed phenomenon by focusing on the aspects that are </a:t>
            </a:r>
            <a:r>
              <a:rPr lang="en-US" sz="2000" u="sng" dirty="0">
                <a:latin typeface="Arial" panose="020B0604020202020204" pitchFamily="34" charset="0"/>
                <a:cs typeface="Arial" panose="020B0604020202020204" pitchFamily="34" charset="0"/>
              </a:rPr>
              <a:t>important for the task at hand</a:t>
            </a:r>
            <a:r>
              <a:rPr lang="en-US" sz="2000" dirty="0">
                <a:latin typeface="Arial" panose="020B0604020202020204" pitchFamily="34" charset="0"/>
                <a:cs typeface="Arial" panose="020B0604020202020204" pitchFamily="34" charset="0"/>
              </a:rPr>
              <a:t>. </a:t>
            </a:r>
            <a:r>
              <a:rPr lang="en-US" sz="2000" dirty="0">
                <a:solidFill>
                  <a:schemeClr val="accent2"/>
                </a:solidFill>
                <a:latin typeface="Arial" panose="020B0604020202020204" pitchFamily="34" charset="0"/>
                <a:cs typeface="Arial" panose="020B0604020202020204" pitchFamily="34" charset="0"/>
              </a:rPr>
              <a:t>For instance, in case we need to describe vehicles for the purpose of measuring traffic on the highway we do not need to keep track of their color or their manufacturer. Such features are instead important for a car seller. </a:t>
            </a:r>
            <a:r>
              <a:rPr lang="en-US" sz="2000" dirty="0">
                <a:latin typeface="Arial" panose="020B0604020202020204" pitchFamily="34" charset="0"/>
                <a:cs typeface="Arial" panose="020B0604020202020204" pitchFamily="34" charset="0"/>
              </a:rPr>
              <a:t>This leads to different \ heterogeneous descriptions of the same observed phenomenon. </a:t>
            </a:r>
          </a:p>
        </p:txBody>
      </p:sp>
      <p:pic>
        <p:nvPicPr>
          <p:cNvPr id="3" name="Immagine 2">
            <a:extLst>
              <a:ext uri="{FF2B5EF4-FFF2-40B4-BE49-F238E27FC236}">
                <a16:creationId xmlns:a16="http://schemas.microsoft.com/office/drawing/2014/main" id="{3229E2B2-529C-4831-8C61-942E91A825F7}"/>
              </a:ext>
            </a:extLst>
          </p:cNvPr>
          <p:cNvPicPr>
            <a:picLocks noChangeAspect="1"/>
          </p:cNvPicPr>
          <p:nvPr/>
        </p:nvPicPr>
        <p:blipFill>
          <a:blip r:embed="rId2"/>
          <a:stretch>
            <a:fillRect/>
          </a:stretch>
        </p:blipFill>
        <p:spPr>
          <a:xfrm>
            <a:off x="81849" y="1819208"/>
            <a:ext cx="3714750" cy="2476500"/>
          </a:xfrm>
          <a:prstGeom prst="rect">
            <a:avLst/>
          </a:prstGeom>
        </p:spPr>
      </p:pic>
      <p:sp>
        <p:nvSpPr>
          <p:cNvPr id="6" name="Rettangolo 5">
            <a:extLst>
              <a:ext uri="{FF2B5EF4-FFF2-40B4-BE49-F238E27FC236}">
                <a16:creationId xmlns:a16="http://schemas.microsoft.com/office/drawing/2014/main" id="{2E4CFFBF-4B97-4687-959E-24BE56C8AAC5}"/>
              </a:ext>
            </a:extLst>
          </p:cNvPr>
          <p:cNvSpPr/>
          <p:nvPr/>
        </p:nvSpPr>
        <p:spPr>
          <a:xfrm>
            <a:off x="0" y="4348400"/>
            <a:ext cx="3674404" cy="261610"/>
          </a:xfrm>
          <a:prstGeom prst="rect">
            <a:avLst/>
          </a:prstGeom>
        </p:spPr>
        <p:txBody>
          <a:bodyPr wrap="none">
            <a:spAutoFit/>
          </a:bodyPr>
          <a:lstStyle/>
          <a:p>
            <a:r>
              <a:rPr lang="it-IT" sz="1100" dirty="0">
                <a:hlinkClick r:id="rId3"/>
              </a:rPr>
              <a:t>https://thevaluable.dev/abstraction-type-software-example/</a:t>
            </a:r>
            <a:r>
              <a:rPr lang="it-IT" sz="1100" dirty="0"/>
              <a:t> </a:t>
            </a:r>
          </a:p>
        </p:txBody>
      </p:sp>
    </p:spTree>
    <p:extLst>
      <p:ext uri="{BB962C8B-B14F-4D97-AF65-F5344CB8AC3E}">
        <p14:creationId xmlns:p14="http://schemas.microsoft.com/office/powerpoint/2010/main" val="3383920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err="1"/>
              <a:t>Preamble</a:t>
            </a:r>
            <a:r>
              <a:rPr lang="it-IT" dirty="0"/>
              <a:t>: </a:t>
            </a:r>
            <a:r>
              <a:rPr lang="it-IT" dirty="0" err="1"/>
              <a:t>summary</a:t>
            </a:r>
            <a:endParaRPr lang="it-IT" dirty="0"/>
          </a:p>
        </p:txBody>
      </p:sp>
      <p:sp>
        <p:nvSpPr>
          <p:cNvPr id="5" name="Segnaposto numero diapositiva 4"/>
          <p:cNvSpPr>
            <a:spLocks noGrp="1"/>
          </p:cNvSpPr>
          <p:nvPr>
            <p:ph type="sldNum" sz="quarter" idx="15"/>
          </p:nvPr>
        </p:nvSpPr>
        <p:spPr/>
        <p:txBody>
          <a:bodyPr/>
          <a:lstStyle/>
          <a:p>
            <a:fld id="{6630F611-3D78-4E98-9E4C-D430BBAA5F6C}" type="slidenum">
              <a:rPr lang="it-IT" smtClean="0"/>
              <a:t>6</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254360" y="1905506"/>
            <a:ext cx="1168328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GB" sz="2400" dirty="0">
                <a:latin typeface="Arial" panose="020B0604020202020204" pitchFamily="34" charset="0"/>
                <a:cs typeface="Arial" panose="020B0604020202020204" pitchFamily="34" charset="0"/>
              </a:rPr>
              <a:t>Individual descriptions of the world (conceptualizations made explicit in </a:t>
            </a:r>
            <a:r>
              <a:rPr lang="en-GB" sz="2400" b="1" dirty="0">
                <a:latin typeface="Arial" panose="020B0604020202020204" pitchFamily="34" charset="0"/>
                <a:cs typeface="Arial" panose="020B0604020202020204" pitchFamily="34" charset="0"/>
              </a:rPr>
              <a:t>language</a:t>
            </a:r>
            <a:r>
              <a:rPr lang="en-GB" sz="2400" dirty="0">
                <a:latin typeface="Arial" panose="020B0604020202020204" pitchFamily="34" charset="0"/>
                <a:cs typeface="Arial" panose="020B0604020202020204" pitchFamily="34" charset="0"/>
              </a:rPr>
              <a:t> and </a:t>
            </a:r>
            <a:r>
              <a:rPr lang="en-GB" sz="2400" b="1" dirty="0">
                <a:latin typeface="Arial" panose="020B0604020202020204" pitchFamily="34" charset="0"/>
                <a:cs typeface="Arial" panose="020B0604020202020204" pitchFamily="34" charset="0"/>
              </a:rPr>
              <a:t>knowledge</a:t>
            </a:r>
            <a:r>
              <a:rPr lang="en-GB" sz="2400" dirty="0">
                <a:latin typeface="Arial" panose="020B0604020202020204" pitchFamily="34" charset="0"/>
                <a:cs typeface="Arial" panose="020B0604020202020204" pitchFamily="34" charset="0"/>
              </a:rPr>
              <a:t>) may differ even significantly from one another due to the </a:t>
            </a:r>
            <a:r>
              <a:rPr lang="en-GB" sz="2400">
                <a:latin typeface="Arial" panose="020B0604020202020204" pitchFamily="34" charset="0"/>
                <a:cs typeface="Arial" panose="020B0604020202020204" pitchFamily="34" charset="0"/>
              </a:rPr>
              <a:t>way our </a:t>
            </a:r>
            <a:r>
              <a:rPr lang="en-GB" sz="2400" b="1" dirty="0">
                <a:latin typeface="Arial" panose="020B0604020202020204" pitchFamily="34" charset="0"/>
                <a:cs typeface="Arial" panose="020B0604020202020204" pitchFamily="34" charset="0"/>
              </a:rPr>
              <a:t>perception</a:t>
            </a:r>
            <a:r>
              <a:rPr lang="en-GB" sz="2400" dirty="0">
                <a:latin typeface="Arial" panose="020B0604020202020204" pitchFamily="34" charset="0"/>
                <a:cs typeface="Arial" panose="020B0604020202020204" pitchFamily="34" charset="0"/>
              </a:rPr>
              <a:t> works and the way we </a:t>
            </a:r>
            <a:r>
              <a:rPr lang="en-GB" sz="2400" b="1" dirty="0">
                <a:latin typeface="Arial" panose="020B0604020202020204" pitchFamily="34" charset="0"/>
                <a:cs typeface="Arial" panose="020B0604020202020204" pitchFamily="34" charset="0"/>
              </a:rPr>
              <a:t>abstract</a:t>
            </a:r>
            <a:r>
              <a:rPr lang="en-GB" sz="2400" dirty="0">
                <a:latin typeface="Arial" panose="020B0604020202020204" pitchFamily="34" charset="0"/>
                <a:cs typeface="Arial" panose="020B0604020202020204" pitchFamily="34" charset="0"/>
              </a:rPr>
              <a:t> it as a function of our goals and different background. </a:t>
            </a:r>
            <a:endParaRPr lang="it-IT"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 </a:t>
            </a:r>
            <a:endParaRPr lang="it-IT"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As a result, it is hard to find an </a:t>
            </a:r>
            <a:r>
              <a:rPr lang="en-GB" sz="2400" b="1" dirty="0">
                <a:latin typeface="Arial" panose="020B0604020202020204" pitchFamily="34" charset="0"/>
                <a:cs typeface="Arial" panose="020B0604020202020204" pitchFamily="34" charset="0"/>
              </a:rPr>
              <a:t>agreement</a:t>
            </a:r>
            <a:r>
              <a:rPr lang="en-GB" sz="2400" dirty="0">
                <a:latin typeface="Arial" panose="020B0604020202020204" pitchFamily="34" charset="0"/>
                <a:cs typeface="Arial" panose="020B0604020202020204" pitchFamily="34" charset="0"/>
              </a:rPr>
              <a:t> among us about the observed world (that we codify as general statements and data) and the conclusions we collectively make through the act of </a:t>
            </a:r>
            <a:r>
              <a:rPr lang="en-GB" sz="2400" b="1" dirty="0">
                <a:latin typeface="Arial" panose="020B0604020202020204" pitchFamily="34" charset="0"/>
                <a:cs typeface="Arial" panose="020B0604020202020204" pitchFamily="34" charset="0"/>
              </a:rPr>
              <a:t>reasoning</a:t>
            </a:r>
            <a:r>
              <a:rPr lang="en-GB" sz="2400" dirty="0">
                <a:latin typeface="Arial" panose="020B0604020202020204" pitchFamily="34" charset="0"/>
                <a:cs typeface="Arial" panose="020B0604020202020204" pitchFamily="34" charset="0"/>
              </a:rPr>
              <a:t>.</a:t>
            </a:r>
            <a:endParaRPr lang="it-IT" sz="2400" dirty="0">
              <a:latin typeface="Arial" panose="020B0604020202020204" pitchFamily="34" charset="0"/>
              <a:cs typeface="Arial" panose="020B0604020202020204" pitchFamily="34" charset="0"/>
            </a:endParaRP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8" name="Immagine 7" descr="C:\Users\vincenzo.maltese\AppData\Local\Microsoft\Windows\INetCache\Content.MSO\B7EDEEF7.tmp">
            <a:extLst>
              <a:ext uri="{FF2B5EF4-FFF2-40B4-BE49-F238E27FC236}">
                <a16:creationId xmlns:a16="http://schemas.microsoft.com/office/drawing/2014/main" id="{B08DCDAD-81C7-4F10-B6C4-E316E4820DFC}"/>
              </a:ext>
            </a:extLst>
          </p:cNvPr>
          <p:cNvPicPr/>
          <p:nvPr/>
        </p:nvPicPr>
        <p:blipFill rotWithShape="1">
          <a:blip r:embed="rId2" cstate="hqprint">
            <a:extLst>
              <a:ext uri="{28A0092B-C50C-407E-A947-70E740481C1C}">
                <a14:useLocalDpi xmlns:a14="http://schemas.microsoft.com/office/drawing/2010/main"/>
              </a:ext>
            </a:extLst>
          </a:blip>
          <a:srcRect/>
          <a:stretch/>
        </p:blipFill>
        <p:spPr bwMode="auto">
          <a:xfrm>
            <a:off x="3554100" y="5493953"/>
            <a:ext cx="2051050" cy="893445"/>
          </a:xfrm>
          <a:prstGeom prst="rect">
            <a:avLst/>
          </a:prstGeom>
          <a:noFill/>
          <a:ln>
            <a:noFill/>
          </a:ln>
          <a:extLst>
            <a:ext uri="{53640926-AAD7-44D8-BBD7-CCE9431645EC}">
              <a14:shadowObscured xmlns:a14="http://schemas.microsoft.com/office/drawing/2010/main"/>
            </a:ext>
          </a:extLst>
        </p:spPr>
      </p:pic>
      <p:pic>
        <p:nvPicPr>
          <p:cNvPr id="9" name="Immagine 8" descr="C:\Users\vincenzo.maltese\AppData\Local\Microsoft\Windows\INetCache\Content.MSO\48BF0833.tmp">
            <a:extLst>
              <a:ext uri="{FF2B5EF4-FFF2-40B4-BE49-F238E27FC236}">
                <a16:creationId xmlns:a16="http://schemas.microsoft.com/office/drawing/2014/main" id="{5B7275A7-083D-4C0E-9ECF-2E70E874C9CA}"/>
              </a:ext>
            </a:extLst>
          </p:cNvPr>
          <p:cNvPicPr/>
          <p:nvPr/>
        </p:nvPicPr>
        <p:blipFill rotWithShape="1">
          <a:blip r:embed="rId3" cstate="hqprint">
            <a:extLst>
              <a:ext uri="{28A0092B-C50C-407E-A947-70E740481C1C}">
                <a14:useLocalDpi xmlns:a14="http://schemas.microsoft.com/office/drawing/2010/main"/>
              </a:ext>
            </a:extLst>
          </a:blip>
          <a:srcRect/>
          <a:stretch/>
        </p:blipFill>
        <p:spPr bwMode="auto">
          <a:xfrm>
            <a:off x="6507035" y="5482700"/>
            <a:ext cx="2099310" cy="766445"/>
          </a:xfrm>
          <a:prstGeom prst="rect">
            <a:avLst/>
          </a:prstGeom>
          <a:noFill/>
          <a:ln>
            <a:noFill/>
          </a:ln>
          <a:extLst>
            <a:ext uri="{53640926-AAD7-44D8-BBD7-CCE9431645EC}">
              <a14:shadowObscured xmlns:a14="http://schemas.microsoft.com/office/drawing/2010/main"/>
            </a:ext>
          </a:extLst>
        </p:spPr>
      </p:pic>
      <p:pic>
        <p:nvPicPr>
          <p:cNvPr id="2" name="Immagine 1">
            <a:extLst>
              <a:ext uri="{FF2B5EF4-FFF2-40B4-BE49-F238E27FC236}">
                <a16:creationId xmlns:a16="http://schemas.microsoft.com/office/drawing/2014/main" id="{505BD743-38C8-4DD2-9357-F7A2FF06616F}"/>
              </a:ext>
            </a:extLst>
          </p:cNvPr>
          <p:cNvPicPr>
            <a:picLocks noChangeAspect="1"/>
          </p:cNvPicPr>
          <p:nvPr/>
        </p:nvPicPr>
        <p:blipFill rotWithShape="1">
          <a:blip r:embed="rId4"/>
          <a:srcRect t="33574" b="29639"/>
          <a:stretch/>
        </p:blipFill>
        <p:spPr>
          <a:xfrm>
            <a:off x="9569582" y="5478942"/>
            <a:ext cx="1853190" cy="681736"/>
          </a:xfrm>
          <a:prstGeom prst="rect">
            <a:avLst/>
          </a:prstGeom>
        </p:spPr>
      </p:pic>
      <p:pic>
        <p:nvPicPr>
          <p:cNvPr id="3" name="Immagine 2">
            <a:extLst>
              <a:ext uri="{FF2B5EF4-FFF2-40B4-BE49-F238E27FC236}">
                <a16:creationId xmlns:a16="http://schemas.microsoft.com/office/drawing/2014/main" id="{D090F7B0-C287-42E1-9889-4CB7817FBDF0}"/>
              </a:ext>
            </a:extLst>
          </p:cNvPr>
          <p:cNvPicPr>
            <a:picLocks noChangeAspect="1"/>
          </p:cNvPicPr>
          <p:nvPr/>
        </p:nvPicPr>
        <p:blipFill>
          <a:blip r:embed="rId5"/>
          <a:stretch>
            <a:fillRect/>
          </a:stretch>
        </p:blipFill>
        <p:spPr>
          <a:xfrm>
            <a:off x="483199" y="5218297"/>
            <a:ext cx="1853189" cy="1233213"/>
          </a:xfrm>
          <a:prstGeom prst="rect">
            <a:avLst/>
          </a:prstGeom>
        </p:spPr>
      </p:pic>
      <p:sp>
        <p:nvSpPr>
          <p:cNvPr id="6" name="Freccia a destra 5">
            <a:extLst>
              <a:ext uri="{FF2B5EF4-FFF2-40B4-BE49-F238E27FC236}">
                <a16:creationId xmlns:a16="http://schemas.microsoft.com/office/drawing/2014/main" id="{CBB43CA3-1120-44D6-9D7A-9C3C5EC37D74}"/>
              </a:ext>
            </a:extLst>
          </p:cNvPr>
          <p:cNvSpPr/>
          <p:nvPr/>
        </p:nvSpPr>
        <p:spPr>
          <a:xfrm>
            <a:off x="2745743" y="5754953"/>
            <a:ext cx="638233" cy="15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Freccia a destra 13">
            <a:extLst>
              <a:ext uri="{FF2B5EF4-FFF2-40B4-BE49-F238E27FC236}">
                <a16:creationId xmlns:a16="http://schemas.microsoft.com/office/drawing/2014/main" id="{4EF7754F-7B5B-479A-B50A-BC9C9CBDC66D}"/>
              </a:ext>
            </a:extLst>
          </p:cNvPr>
          <p:cNvSpPr/>
          <p:nvPr/>
        </p:nvSpPr>
        <p:spPr>
          <a:xfrm>
            <a:off x="5782987" y="5754953"/>
            <a:ext cx="638233" cy="15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Freccia a destra 14">
            <a:extLst>
              <a:ext uri="{FF2B5EF4-FFF2-40B4-BE49-F238E27FC236}">
                <a16:creationId xmlns:a16="http://schemas.microsoft.com/office/drawing/2014/main" id="{7A29B9D7-3190-468F-BE43-D111D70EF685}"/>
              </a:ext>
            </a:extLst>
          </p:cNvPr>
          <p:cNvSpPr/>
          <p:nvPr/>
        </p:nvSpPr>
        <p:spPr>
          <a:xfrm>
            <a:off x="8597129" y="5786699"/>
            <a:ext cx="638233" cy="15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98736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Immagine 3" descr="Do you like people who disagree with you? - Anupam Roongta">
            <a:extLst>
              <a:ext uri="{FF2B5EF4-FFF2-40B4-BE49-F238E27FC236}">
                <a16:creationId xmlns:a16="http://schemas.microsoft.com/office/drawing/2014/main" id="{ECE30D6D-DE6E-48EC-9543-058C425B3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7766" y="2753343"/>
            <a:ext cx="3536467" cy="2964175"/>
          </a:xfrm>
          <a:prstGeom prst="rect">
            <a:avLst/>
          </a:prstGeom>
          <a:noFill/>
          <a:extLst>
            <a:ext uri="{909E8E84-426E-40DD-AFC4-6F175D3DCCD1}">
              <a14:hiddenFill xmlns:a14="http://schemas.microsoft.com/office/drawing/2010/main">
                <a:solidFill>
                  <a:srgbClr val="FFFFFF"/>
                </a:solidFill>
              </a14:hiddenFill>
            </a:ext>
          </a:extLst>
        </p:spPr>
      </p:pic>
      <p:sp>
        <p:nvSpPr>
          <p:cNvPr id="4" name="Segnaposto testo 3"/>
          <p:cNvSpPr>
            <a:spLocks noGrp="1"/>
          </p:cNvSpPr>
          <p:nvPr>
            <p:ph type="body" sz="quarter" idx="10"/>
          </p:nvPr>
        </p:nvSpPr>
        <p:spPr/>
        <p:txBody>
          <a:bodyPr/>
          <a:lstStyle/>
          <a:p>
            <a:r>
              <a:rPr lang="it-IT" dirty="0" err="1"/>
              <a:t>Describing</a:t>
            </a:r>
            <a:r>
              <a:rPr lang="it-IT" dirty="0"/>
              <a:t> the world: </a:t>
            </a:r>
            <a:r>
              <a:rPr lang="it-IT" dirty="0" err="1"/>
              <a:t>key</a:t>
            </a:r>
            <a:r>
              <a:rPr lang="it-IT" dirty="0"/>
              <a:t> </a:t>
            </a:r>
            <a:r>
              <a:rPr lang="it-IT" dirty="0" err="1"/>
              <a:t>questions</a:t>
            </a:r>
            <a:r>
              <a:rPr lang="it-IT" dirty="0"/>
              <a:t> (I)</a:t>
            </a:r>
          </a:p>
        </p:txBody>
      </p:sp>
      <p:sp>
        <p:nvSpPr>
          <p:cNvPr id="5" name="Segnaposto numero diapositiva 4"/>
          <p:cNvSpPr>
            <a:spLocks noGrp="1"/>
          </p:cNvSpPr>
          <p:nvPr>
            <p:ph type="sldNum" sz="quarter" idx="15"/>
          </p:nvPr>
        </p:nvSpPr>
        <p:spPr/>
        <p:txBody>
          <a:bodyPr/>
          <a:lstStyle/>
          <a:p>
            <a:fld id="{6630F611-3D78-4E98-9E4C-D430BBAA5F6C}" type="slidenum">
              <a:rPr lang="it-IT" smtClean="0"/>
              <a:t>7</a:t>
            </a:fld>
            <a:endParaRPr lang="it-IT" dirty="0"/>
          </a:p>
        </p:txBody>
      </p:sp>
      <p:sp>
        <p:nvSpPr>
          <p:cNvPr id="10" name="Rectangle 2">
            <a:extLst>
              <a:ext uri="{FF2B5EF4-FFF2-40B4-BE49-F238E27FC236}">
                <a16:creationId xmlns:a16="http://schemas.microsoft.com/office/drawing/2014/main" id="{B75CBDCA-B191-4717-A919-4A205C011160}"/>
              </a:ext>
            </a:extLst>
          </p:cNvPr>
          <p:cNvSpPr>
            <a:spLocks noChangeArrowheads="1"/>
          </p:cNvSpPr>
          <p:nvPr/>
        </p:nvSpPr>
        <p:spPr bwMode="auto">
          <a:xfrm>
            <a:off x="132203" y="1882178"/>
            <a:ext cx="1168328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it-IT" sz="2400" b="1" i="0" u="none" strike="noStrike" cap="none" normalizeH="0" baseline="0" dirty="0">
                <a:ln>
                  <a:noFill/>
                </a:ln>
                <a:solidFill>
                  <a:schemeClr val="tx1"/>
                </a:solidFill>
                <a:effectLst/>
                <a:latin typeface="Arial" panose="020B0604020202020204" pitchFamily="34" charset="0"/>
                <a:ea typeface="Calibri" panose="020F0502020204030204" pitchFamily="34" charset="0"/>
              </a:rPr>
              <a:t>Why it can be so difficult to find an agreement between individual persons in describing the same observed phenomenon? </a:t>
            </a:r>
            <a:endParaRPr kumimoji="0" lang="it-IT" altLang="it-IT" sz="24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3" name="Rectangle 2">
            <a:extLst>
              <a:ext uri="{FF2B5EF4-FFF2-40B4-BE49-F238E27FC236}">
                <a16:creationId xmlns:a16="http://schemas.microsoft.com/office/drawing/2014/main" id="{447701F4-81F5-42BB-8E29-608233F66F59}"/>
              </a:ext>
            </a:extLst>
          </p:cNvPr>
          <p:cNvSpPr>
            <a:spLocks noChangeArrowheads="1"/>
          </p:cNvSpPr>
          <p:nvPr/>
        </p:nvSpPr>
        <p:spPr bwMode="auto">
          <a:xfrm>
            <a:off x="132203" y="5717518"/>
            <a:ext cx="1168328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it-IT" sz="2400" b="1" i="0" u="none" strike="noStrike" cap="none" normalizeH="0" baseline="0" dirty="0">
                <a:ln>
                  <a:noFill/>
                </a:ln>
                <a:solidFill>
                  <a:schemeClr val="tx1"/>
                </a:solidFill>
                <a:effectLst/>
                <a:latin typeface="Arial" panose="020B0604020202020204" pitchFamily="34" charset="0"/>
                <a:ea typeface="Calibri" panose="020F0502020204030204" pitchFamily="34" charset="0"/>
              </a:rPr>
              <a:t>ANSWER: </a:t>
            </a:r>
            <a:r>
              <a:rPr kumimoji="0" lang="en-GB" altLang="it-IT" sz="24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BECAUSE OF THE INHERENT DIVERSITY OF PEOPLE, THEY GENERATE DIFFERENT MODELS OF THE SAME OBSERVED PHENOMENON.</a:t>
            </a:r>
            <a:endParaRPr kumimoji="0" lang="it-IT" altLang="it-IT"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3526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err="1"/>
              <a:t>Fallacies</a:t>
            </a:r>
            <a:r>
              <a:rPr lang="it-IT" dirty="0"/>
              <a:t>: cognitive </a:t>
            </a:r>
            <a:r>
              <a:rPr lang="it-IT" dirty="0" err="1"/>
              <a:t>bias</a:t>
            </a:r>
            <a:r>
              <a:rPr lang="it-IT" dirty="0"/>
              <a:t> (I)</a:t>
            </a:r>
          </a:p>
        </p:txBody>
      </p:sp>
      <p:sp>
        <p:nvSpPr>
          <p:cNvPr id="5" name="Segnaposto numero diapositiva 4"/>
          <p:cNvSpPr>
            <a:spLocks noGrp="1"/>
          </p:cNvSpPr>
          <p:nvPr>
            <p:ph type="sldNum" sz="quarter" idx="15"/>
          </p:nvPr>
        </p:nvSpPr>
        <p:spPr/>
        <p:txBody>
          <a:bodyPr/>
          <a:lstStyle/>
          <a:p>
            <a:fld id="{6630F611-3D78-4E98-9E4C-D430BBAA5F6C}" type="slidenum">
              <a:rPr lang="it-IT" smtClean="0"/>
              <a:t>8</a:t>
            </a:fld>
            <a:endParaRPr lang="it-IT" dirty="0"/>
          </a:p>
        </p:txBody>
      </p:sp>
      <p:sp>
        <p:nvSpPr>
          <p:cNvPr id="11" name="Rectangle 3">
            <a:extLst>
              <a:ext uri="{FF2B5EF4-FFF2-40B4-BE49-F238E27FC236}">
                <a16:creationId xmlns:a16="http://schemas.microsoft.com/office/drawing/2014/main" id="{F9E63935-B4C6-4CA2-9A03-71326D18AB06}"/>
              </a:ext>
            </a:extLst>
          </p:cNvPr>
          <p:cNvSpPr>
            <a:spLocks noChangeArrowheads="1"/>
          </p:cNvSpPr>
          <p:nvPr/>
        </p:nvSpPr>
        <p:spPr bwMode="auto">
          <a:xfrm>
            <a:off x="827367" y="5253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2" name="Immagine 1">
            <a:extLst>
              <a:ext uri="{FF2B5EF4-FFF2-40B4-BE49-F238E27FC236}">
                <a16:creationId xmlns:a16="http://schemas.microsoft.com/office/drawing/2014/main" id="{21BCB7B1-0EC5-44B7-97AE-054F08CE2517}"/>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37752"/>
          <a:stretch/>
        </p:blipFill>
        <p:spPr>
          <a:xfrm>
            <a:off x="8076120" y="1854358"/>
            <a:ext cx="3889731" cy="3124390"/>
          </a:xfrm>
          <a:prstGeom prst="rect">
            <a:avLst/>
          </a:prstGeom>
        </p:spPr>
      </p:pic>
      <p:sp>
        <p:nvSpPr>
          <p:cNvPr id="14" name="Rectangle 2">
            <a:extLst>
              <a:ext uri="{FF2B5EF4-FFF2-40B4-BE49-F238E27FC236}">
                <a16:creationId xmlns:a16="http://schemas.microsoft.com/office/drawing/2014/main" id="{26956506-8011-4C00-A339-1119B6231C12}"/>
              </a:ext>
            </a:extLst>
          </p:cNvPr>
          <p:cNvSpPr>
            <a:spLocks noChangeArrowheads="1"/>
          </p:cNvSpPr>
          <p:nvPr/>
        </p:nvSpPr>
        <p:spPr bwMode="auto">
          <a:xfrm>
            <a:off x="226149" y="1854358"/>
            <a:ext cx="784997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000" b="1" dirty="0">
                <a:latin typeface="Arial" panose="020B0604020202020204" pitchFamily="34" charset="0"/>
                <a:ea typeface="Calibri" panose="020F0502020204030204" pitchFamily="34" charset="0"/>
              </a:rPr>
              <a:t>Anchoring bias: </a:t>
            </a:r>
            <a:r>
              <a:rPr lang="en-US" altLang="it-IT" sz="2000" dirty="0">
                <a:latin typeface="Arial" panose="020B0604020202020204" pitchFamily="34" charset="0"/>
                <a:ea typeface="Calibri" panose="020F0502020204030204" pitchFamily="34" charset="0"/>
              </a:rPr>
              <a:t>Relying too much on the first piece of information you learn or hear </a:t>
            </a:r>
          </a:p>
        </p:txBody>
      </p:sp>
      <p:sp>
        <p:nvSpPr>
          <p:cNvPr id="15" name="Rectangle 2">
            <a:extLst>
              <a:ext uri="{FF2B5EF4-FFF2-40B4-BE49-F238E27FC236}">
                <a16:creationId xmlns:a16="http://schemas.microsoft.com/office/drawing/2014/main" id="{26BCEE19-1893-46D9-A8B7-4F042FB81414}"/>
              </a:ext>
            </a:extLst>
          </p:cNvPr>
          <p:cNvSpPr>
            <a:spLocks noChangeArrowheads="1"/>
          </p:cNvSpPr>
          <p:nvPr/>
        </p:nvSpPr>
        <p:spPr bwMode="auto">
          <a:xfrm>
            <a:off x="226148" y="2542813"/>
            <a:ext cx="784997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000" b="1" dirty="0">
                <a:solidFill>
                  <a:schemeClr val="accent2"/>
                </a:solidFill>
                <a:latin typeface="Arial" panose="020B0604020202020204" pitchFamily="34" charset="0"/>
                <a:ea typeface="Calibri" panose="020F0502020204030204" pitchFamily="34" charset="0"/>
              </a:rPr>
              <a:t>EXAMPLE: </a:t>
            </a:r>
            <a:r>
              <a:rPr lang="en-US" altLang="it-IT" sz="2000" dirty="0">
                <a:solidFill>
                  <a:schemeClr val="accent2"/>
                </a:solidFill>
                <a:latin typeface="Arial" panose="020B0604020202020204" pitchFamily="34" charset="0"/>
                <a:ea typeface="Calibri" panose="020F0502020204030204" pitchFamily="34" charset="0"/>
              </a:rPr>
              <a:t>IF YOU ARE CONVINCED THAT ALL BANANAS ARE YELLOW, YOU WILL FAIL IN RECOGNIZING BANANAS OF OTHER COLOURS AS BANANAS</a:t>
            </a:r>
            <a:r>
              <a:rPr lang="en-US" altLang="it-IT" sz="2000" dirty="0">
                <a:latin typeface="Arial" panose="020B0604020202020204" pitchFamily="34" charset="0"/>
                <a:ea typeface="Calibri" panose="020F0502020204030204" pitchFamily="34" charset="0"/>
              </a:rPr>
              <a:t>.</a:t>
            </a:r>
          </a:p>
        </p:txBody>
      </p:sp>
      <p:sp>
        <p:nvSpPr>
          <p:cNvPr id="16" name="Rectangle 2">
            <a:extLst>
              <a:ext uri="{FF2B5EF4-FFF2-40B4-BE49-F238E27FC236}">
                <a16:creationId xmlns:a16="http://schemas.microsoft.com/office/drawing/2014/main" id="{5D90AA8D-C00D-4F11-AB96-4C6951DECF46}"/>
              </a:ext>
            </a:extLst>
          </p:cNvPr>
          <p:cNvSpPr>
            <a:spLocks noChangeArrowheads="1"/>
          </p:cNvSpPr>
          <p:nvPr/>
        </p:nvSpPr>
        <p:spPr bwMode="auto">
          <a:xfrm>
            <a:off x="226148" y="3755927"/>
            <a:ext cx="784997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000" b="1" dirty="0">
                <a:latin typeface="Arial" panose="020B0604020202020204" pitchFamily="34" charset="0"/>
                <a:ea typeface="Calibri" panose="020F0502020204030204" pitchFamily="34" charset="0"/>
              </a:rPr>
              <a:t>Confirmation bias: </a:t>
            </a:r>
            <a:r>
              <a:rPr lang="en-US" altLang="it-IT" sz="2000" dirty="0">
                <a:latin typeface="Arial" panose="020B0604020202020204" pitchFamily="34" charset="0"/>
                <a:ea typeface="Calibri" panose="020F0502020204030204" pitchFamily="34" charset="0"/>
              </a:rPr>
              <a:t>Listening to and trusting only information that confirms your beliefs </a:t>
            </a:r>
          </a:p>
        </p:txBody>
      </p:sp>
      <p:sp>
        <p:nvSpPr>
          <p:cNvPr id="17" name="Rectangle 2">
            <a:extLst>
              <a:ext uri="{FF2B5EF4-FFF2-40B4-BE49-F238E27FC236}">
                <a16:creationId xmlns:a16="http://schemas.microsoft.com/office/drawing/2014/main" id="{B06EC0AD-8286-4056-B1B8-EEA2E0026F0C}"/>
              </a:ext>
            </a:extLst>
          </p:cNvPr>
          <p:cNvSpPr>
            <a:spLocks noChangeArrowheads="1"/>
          </p:cNvSpPr>
          <p:nvPr/>
        </p:nvSpPr>
        <p:spPr bwMode="auto">
          <a:xfrm>
            <a:off x="226148" y="4515993"/>
            <a:ext cx="74548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000" b="1" dirty="0">
                <a:solidFill>
                  <a:schemeClr val="accent2"/>
                </a:solidFill>
                <a:latin typeface="Arial" panose="020B0604020202020204" pitchFamily="34" charset="0"/>
                <a:ea typeface="Calibri" panose="020F0502020204030204" pitchFamily="34" charset="0"/>
              </a:rPr>
              <a:t>EXAMPLE: </a:t>
            </a:r>
            <a:r>
              <a:rPr lang="en-US" altLang="it-IT" sz="2000" dirty="0">
                <a:solidFill>
                  <a:schemeClr val="accent2"/>
                </a:solidFill>
                <a:latin typeface="Arial" panose="020B0604020202020204" pitchFamily="34" charset="0"/>
                <a:ea typeface="Calibri" panose="020F0502020204030204" pitchFamily="34" charset="0"/>
              </a:rPr>
              <a:t>CONSPIRACY THEORIES</a:t>
            </a:r>
          </a:p>
        </p:txBody>
      </p:sp>
      <p:sp>
        <p:nvSpPr>
          <p:cNvPr id="18" name="Rectangle 2">
            <a:extLst>
              <a:ext uri="{FF2B5EF4-FFF2-40B4-BE49-F238E27FC236}">
                <a16:creationId xmlns:a16="http://schemas.microsoft.com/office/drawing/2014/main" id="{A9FB2AF3-233F-4C34-BFB6-20CE0555C3FB}"/>
              </a:ext>
            </a:extLst>
          </p:cNvPr>
          <p:cNvSpPr>
            <a:spLocks noChangeArrowheads="1"/>
          </p:cNvSpPr>
          <p:nvPr/>
        </p:nvSpPr>
        <p:spPr bwMode="auto">
          <a:xfrm>
            <a:off x="226148" y="5150424"/>
            <a:ext cx="784997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000" b="1" dirty="0">
                <a:latin typeface="Arial" panose="020B0604020202020204" pitchFamily="34" charset="0"/>
                <a:ea typeface="Calibri" panose="020F0502020204030204" pitchFamily="34" charset="0"/>
              </a:rPr>
              <a:t>Blind-spot bias: </a:t>
            </a:r>
            <a:r>
              <a:rPr lang="en-US" altLang="it-IT" sz="2000" dirty="0">
                <a:latin typeface="Arial" panose="020B0604020202020204" pitchFamily="34" charset="0"/>
                <a:ea typeface="Calibri" panose="020F0502020204030204" pitchFamily="34" charset="0"/>
              </a:rPr>
              <a:t>Recognizing bias in others, but failing to recognize it in yourself</a:t>
            </a:r>
          </a:p>
        </p:txBody>
      </p:sp>
      <p:sp>
        <p:nvSpPr>
          <p:cNvPr id="20" name="Rectangle 2">
            <a:extLst>
              <a:ext uri="{FF2B5EF4-FFF2-40B4-BE49-F238E27FC236}">
                <a16:creationId xmlns:a16="http://schemas.microsoft.com/office/drawing/2014/main" id="{495165EB-49BC-40BC-8F5A-C53A02A77652}"/>
              </a:ext>
            </a:extLst>
          </p:cNvPr>
          <p:cNvSpPr>
            <a:spLocks noChangeArrowheads="1"/>
          </p:cNvSpPr>
          <p:nvPr/>
        </p:nvSpPr>
        <p:spPr bwMode="auto">
          <a:xfrm>
            <a:off x="226148" y="5842337"/>
            <a:ext cx="784997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000" b="1" dirty="0">
                <a:solidFill>
                  <a:schemeClr val="accent2"/>
                </a:solidFill>
                <a:latin typeface="Arial" panose="020B0604020202020204" pitchFamily="34" charset="0"/>
                <a:ea typeface="Calibri" panose="020F0502020204030204" pitchFamily="34" charset="0"/>
              </a:rPr>
              <a:t>EXAMPLE: </a:t>
            </a:r>
            <a:r>
              <a:rPr lang="en-US" altLang="it-IT" sz="2000" dirty="0">
                <a:solidFill>
                  <a:schemeClr val="accent2"/>
                </a:solidFill>
                <a:latin typeface="Arial" panose="020B0604020202020204" pitchFamily="34" charset="0"/>
                <a:ea typeface="Calibri" panose="020F0502020204030204" pitchFamily="34" charset="0"/>
              </a:rPr>
              <a:t>PEOPLE OFTEN DO NOT RECOGNIZE THAT THEIR THINKING IS BIASED BY THE CULTURE OF THE PLACE WHERE THEY ARE BORN</a:t>
            </a:r>
          </a:p>
        </p:txBody>
      </p:sp>
    </p:spTree>
    <p:extLst>
      <p:ext uri="{BB962C8B-B14F-4D97-AF65-F5344CB8AC3E}">
        <p14:creationId xmlns:p14="http://schemas.microsoft.com/office/powerpoint/2010/main" val="115512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quarter" idx="10"/>
          </p:nvPr>
        </p:nvSpPr>
        <p:spPr/>
        <p:txBody>
          <a:bodyPr/>
          <a:lstStyle/>
          <a:p>
            <a:r>
              <a:rPr lang="it-IT" dirty="0" err="1"/>
              <a:t>Fallacies</a:t>
            </a:r>
            <a:r>
              <a:rPr lang="it-IT" dirty="0"/>
              <a:t>: cognitive </a:t>
            </a:r>
            <a:r>
              <a:rPr lang="it-IT" dirty="0" err="1"/>
              <a:t>bias</a:t>
            </a:r>
            <a:r>
              <a:rPr lang="it-IT" dirty="0"/>
              <a:t> (II)</a:t>
            </a:r>
          </a:p>
        </p:txBody>
      </p:sp>
      <p:sp>
        <p:nvSpPr>
          <p:cNvPr id="5" name="Segnaposto numero diapositiva 4"/>
          <p:cNvSpPr>
            <a:spLocks noGrp="1"/>
          </p:cNvSpPr>
          <p:nvPr>
            <p:ph type="sldNum" sz="quarter" idx="15"/>
          </p:nvPr>
        </p:nvSpPr>
        <p:spPr/>
        <p:txBody>
          <a:bodyPr/>
          <a:lstStyle/>
          <a:p>
            <a:fld id="{6630F611-3D78-4E98-9E4C-D430BBAA5F6C}" type="slidenum">
              <a:rPr lang="it-IT" smtClean="0"/>
              <a:t>9</a:t>
            </a:fld>
            <a:endParaRPr lang="it-IT" dirty="0"/>
          </a:p>
        </p:txBody>
      </p:sp>
      <p:pic>
        <p:nvPicPr>
          <p:cNvPr id="2" name="Immagine 1">
            <a:extLst>
              <a:ext uri="{FF2B5EF4-FFF2-40B4-BE49-F238E27FC236}">
                <a16:creationId xmlns:a16="http://schemas.microsoft.com/office/drawing/2014/main" id="{21BCB7B1-0EC5-44B7-97AE-054F08CE2517}"/>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r="37752"/>
          <a:stretch/>
        </p:blipFill>
        <p:spPr>
          <a:xfrm>
            <a:off x="8076120" y="1854358"/>
            <a:ext cx="3889731" cy="3124390"/>
          </a:xfrm>
          <a:prstGeom prst="rect">
            <a:avLst/>
          </a:prstGeom>
        </p:spPr>
      </p:pic>
      <p:sp>
        <p:nvSpPr>
          <p:cNvPr id="14" name="Rectangle 2">
            <a:extLst>
              <a:ext uri="{FF2B5EF4-FFF2-40B4-BE49-F238E27FC236}">
                <a16:creationId xmlns:a16="http://schemas.microsoft.com/office/drawing/2014/main" id="{26956506-8011-4C00-A339-1119B6231C12}"/>
              </a:ext>
            </a:extLst>
          </p:cNvPr>
          <p:cNvSpPr>
            <a:spLocks noChangeArrowheads="1"/>
          </p:cNvSpPr>
          <p:nvPr/>
        </p:nvSpPr>
        <p:spPr bwMode="auto">
          <a:xfrm>
            <a:off x="226149" y="1854358"/>
            <a:ext cx="784997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000" b="1" dirty="0">
                <a:latin typeface="Arial" panose="020B0604020202020204" pitchFamily="34" charset="0"/>
                <a:ea typeface="Calibri" panose="020F0502020204030204" pitchFamily="34" charset="0"/>
              </a:rPr>
              <a:t>Negativity bias: </a:t>
            </a:r>
            <a:r>
              <a:rPr lang="en-US" altLang="it-IT" sz="2000" dirty="0">
                <a:latin typeface="Arial" panose="020B0604020202020204" pitchFamily="34" charset="0"/>
                <a:ea typeface="Calibri" panose="020F0502020204030204" pitchFamily="34" charset="0"/>
              </a:rPr>
              <a:t>Focusing on negative events at the expense of positive or neutral events</a:t>
            </a:r>
          </a:p>
        </p:txBody>
      </p:sp>
      <p:sp>
        <p:nvSpPr>
          <p:cNvPr id="15" name="Rectangle 2">
            <a:extLst>
              <a:ext uri="{FF2B5EF4-FFF2-40B4-BE49-F238E27FC236}">
                <a16:creationId xmlns:a16="http://schemas.microsoft.com/office/drawing/2014/main" id="{26BCEE19-1893-46D9-A8B7-4F042FB81414}"/>
              </a:ext>
            </a:extLst>
          </p:cNvPr>
          <p:cNvSpPr>
            <a:spLocks noChangeArrowheads="1"/>
          </p:cNvSpPr>
          <p:nvPr/>
        </p:nvSpPr>
        <p:spPr bwMode="auto">
          <a:xfrm>
            <a:off x="226148" y="2518021"/>
            <a:ext cx="784997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000" b="1" dirty="0">
                <a:solidFill>
                  <a:schemeClr val="accent2"/>
                </a:solidFill>
                <a:latin typeface="Arial" panose="020B0604020202020204" pitchFamily="34" charset="0"/>
                <a:ea typeface="Calibri" panose="020F0502020204030204" pitchFamily="34" charset="0"/>
              </a:rPr>
              <a:t>EXAMPLE: </a:t>
            </a:r>
            <a:r>
              <a:rPr lang="en-US" altLang="it-IT" sz="2000" dirty="0">
                <a:solidFill>
                  <a:schemeClr val="accent2"/>
                </a:solidFill>
                <a:latin typeface="Arial" panose="020B0604020202020204" pitchFamily="34" charset="0"/>
                <a:ea typeface="Calibri" panose="020F0502020204030204" pitchFamily="34" charset="0"/>
              </a:rPr>
              <a:t>IF YOU FAIL IN SOMETHING, YOU NEVER TRY AGAIN (STORY OF THE OLD ELEPHANT THAT CANNOT ESCAPE FROM A SMALL CHAIN THAT WAS ENOUGH TO STOP HIM WHEN HE WAS YOUNG)</a:t>
            </a:r>
          </a:p>
        </p:txBody>
      </p:sp>
      <p:sp>
        <p:nvSpPr>
          <p:cNvPr id="16" name="Rectangle 2">
            <a:extLst>
              <a:ext uri="{FF2B5EF4-FFF2-40B4-BE49-F238E27FC236}">
                <a16:creationId xmlns:a16="http://schemas.microsoft.com/office/drawing/2014/main" id="{5D90AA8D-C00D-4F11-AB96-4C6951DECF46}"/>
              </a:ext>
            </a:extLst>
          </p:cNvPr>
          <p:cNvSpPr>
            <a:spLocks noChangeArrowheads="1"/>
          </p:cNvSpPr>
          <p:nvPr/>
        </p:nvSpPr>
        <p:spPr bwMode="auto">
          <a:xfrm>
            <a:off x="226148" y="4261538"/>
            <a:ext cx="784997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000" b="1" dirty="0">
                <a:latin typeface="Arial" panose="020B0604020202020204" pitchFamily="34" charset="0"/>
                <a:ea typeface="Calibri" panose="020F0502020204030204" pitchFamily="34" charset="0"/>
              </a:rPr>
              <a:t>Outcome bias: </a:t>
            </a:r>
            <a:r>
              <a:rPr lang="en-US" altLang="it-IT" sz="2000" dirty="0">
                <a:latin typeface="Arial" panose="020B0604020202020204" pitchFamily="34" charset="0"/>
                <a:ea typeface="Calibri" panose="020F0502020204030204" pitchFamily="34" charset="0"/>
              </a:rPr>
              <a:t>Judging or evaluating a decision based solely on the outcome</a:t>
            </a:r>
          </a:p>
        </p:txBody>
      </p:sp>
      <p:sp>
        <p:nvSpPr>
          <p:cNvPr id="17" name="Rectangle 2">
            <a:extLst>
              <a:ext uri="{FF2B5EF4-FFF2-40B4-BE49-F238E27FC236}">
                <a16:creationId xmlns:a16="http://schemas.microsoft.com/office/drawing/2014/main" id="{B06EC0AD-8286-4056-B1B8-EEA2E0026F0C}"/>
              </a:ext>
            </a:extLst>
          </p:cNvPr>
          <p:cNvSpPr>
            <a:spLocks noChangeArrowheads="1"/>
          </p:cNvSpPr>
          <p:nvPr/>
        </p:nvSpPr>
        <p:spPr bwMode="auto">
          <a:xfrm>
            <a:off x="226148" y="4957975"/>
            <a:ext cx="792814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it-IT" sz="2000" b="1" dirty="0">
                <a:solidFill>
                  <a:schemeClr val="accent2"/>
                </a:solidFill>
                <a:latin typeface="Arial" panose="020B0604020202020204" pitchFamily="34" charset="0"/>
                <a:ea typeface="Calibri" panose="020F0502020204030204" pitchFamily="34" charset="0"/>
              </a:rPr>
              <a:t>EXAMPLE: </a:t>
            </a:r>
            <a:r>
              <a:rPr lang="en-US" altLang="it-IT" sz="2000" dirty="0">
                <a:solidFill>
                  <a:schemeClr val="accent2"/>
                </a:solidFill>
                <a:latin typeface="Arial" panose="020B0604020202020204" pitchFamily="34" charset="0"/>
                <a:ea typeface="Calibri" panose="020F0502020204030204" pitchFamily="34" charset="0"/>
              </a:rPr>
              <a:t>AN INVESTOR DECIDES TO INVEST IN REAL ESTATE AFTER LEARNING A COLLEAGUE MADE A BIG RETURN ON AN INVESTMENT IN REAL ESTATE WHEN INTEREST RATES WERE AT A DIFFERENT LEVEL.</a:t>
            </a:r>
          </a:p>
        </p:txBody>
      </p:sp>
    </p:spTree>
    <p:extLst>
      <p:ext uri="{BB962C8B-B14F-4D97-AF65-F5344CB8AC3E}">
        <p14:creationId xmlns:p14="http://schemas.microsoft.com/office/powerpoint/2010/main" val="270928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theme/theme1.xml><?xml version="1.0" encoding="utf-8"?>
<a:theme xmlns:a="http://schemas.openxmlformats.org/drawingml/2006/main" name="modello_presentazione_standard_Ateneo_italian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llo_presentazione_standard_Ateneo_italiano.potx" id="{E24A3005-8A49-4131-ADFB-454D09A71447}" vid="{C6A63127-D2C0-4F75-8CD9-E452930117B2}"/>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modello_presentazione_standard_Ateneo_italiano</Template>
  <TotalTime>11380</TotalTime>
  <Words>3395</Words>
  <Application>Microsoft Office PowerPoint</Application>
  <PresentationFormat>Widescreen</PresentationFormat>
  <Paragraphs>308</Paragraphs>
  <Slides>39</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39</vt:i4>
      </vt:variant>
    </vt:vector>
  </HeadingPairs>
  <TitlesOfParts>
    <vt:vector size="43" baseType="lpstr">
      <vt:lpstr>Arial</vt:lpstr>
      <vt:lpstr>Calibri</vt:lpstr>
      <vt:lpstr>Calibri Light</vt:lpstr>
      <vt:lpstr>modello_presentazione_standard_Ateneo_italiano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Unitn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21-03-04_VQR 2015-2019 con IRIS Unitn</dc:title>
  <dc:subject>VQR IRIS Procedure</dc:subject>
  <dc:creator>Maltese, Vincenzo</dc:creator>
  <cp:keywords>Data Management Plan</cp:keywords>
  <cp:lastModifiedBy>Maltese, Vincenzo</cp:lastModifiedBy>
  <cp:revision>593</cp:revision>
  <dcterms:created xsi:type="dcterms:W3CDTF">2019-12-12T13:08:37Z</dcterms:created>
  <dcterms:modified xsi:type="dcterms:W3CDTF">2023-09-19T08:09:30Z</dcterms:modified>
  <cp:category>VQR IRIS</cp:category>
</cp:coreProperties>
</file>